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Baskerville"/>
          <a:ea typeface="Baskerville"/>
          <a:cs typeface="Baskerville"/>
        </a:font>
        <a:srgbClr val="5E5E5E"/>
      </a:tcTxStyle>
      <a:tcStyle>
        <a:tcBdr>
          <a:left>
            <a:ln w="12700" cap="flat">
              <a:solidFill>
                <a:srgbClr val="354952"/>
              </a:solidFill>
              <a:prstDash val="solid"/>
              <a:miter lim="400000"/>
            </a:ln>
          </a:left>
          <a:right>
            <a:ln w="12700" cap="flat">
              <a:solidFill>
                <a:srgbClr val="354952"/>
              </a:solidFill>
              <a:prstDash val="solid"/>
              <a:miter lim="400000"/>
            </a:ln>
          </a:right>
          <a:top>
            <a:ln w="12700" cap="flat">
              <a:solidFill>
                <a:srgbClr val="354952"/>
              </a:solidFill>
              <a:prstDash val="solid"/>
              <a:miter lim="400000"/>
            </a:ln>
          </a:top>
          <a:bottom>
            <a:ln w="12700" cap="flat">
              <a:solidFill>
                <a:srgbClr val="354952"/>
              </a:solidFill>
              <a:prstDash val="solid"/>
              <a:miter lim="400000"/>
            </a:ln>
          </a:bottom>
          <a:insideH>
            <a:ln w="12700" cap="flat">
              <a:solidFill>
                <a:srgbClr val="354952"/>
              </a:solidFill>
              <a:prstDash val="solid"/>
              <a:miter lim="400000"/>
            </a:ln>
          </a:insideH>
          <a:insideV>
            <a:ln w="12700" cap="flat">
              <a:solidFill>
                <a:srgbClr val="354952"/>
              </a:solidFill>
              <a:prstDash val="solid"/>
              <a:miter lim="400000"/>
            </a:ln>
          </a:insideV>
        </a:tcBdr>
        <a:fill>
          <a:noFill/>
        </a:fill>
      </a:tcStyle>
    </a:wholeTbl>
    <a:band2H>
      <a:tcTxStyle b="def" i="def"/>
      <a:tcStyle>
        <a:tcBdr/>
        <a:fill>
          <a:solidFill>
            <a:srgbClr val="E1E0DA"/>
          </a:solidFill>
        </a:fill>
      </a:tcStyle>
    </a:band2H>
    <a:firstCol>
      <a:tcTxStyle b="off" i="off">
        <a:font>
          <a:latin typeface="Baskerville"/>
          <a:ea typeface="Baskerville"/>
          <a:cs typeface="Baskerville"/>
        </a:font>
        <a:srgbClr val="FFFFFF"/>
      </a:tcTxStyle>
      <a:tcStyle>
        <a:tcBdr>
          <a:left>
            <a:ln w="12700" cap="flat">
              <a:solidFill>
                <a:srgbClr val="354952"/>
              </a:solidFill>
              <a:prstDash val="solid"/>
              <a:miter lim="400000"/>
            </a:ln>
          </a:left>
          <a:right>
            <a:ln w="12700" cap="flat">
              <a:noFill/>
              <a:miter lim="400000"/>
            </a:ln>
          </a:right>
          <a:top>
            <a:ln w="12700" cap="flat">
              <a:solidFill>
                <a:srgbClr val="354952"/>
              </a:solidFill>
              <a:prstDash val="solid"/>
              <a:miter lim="400000"/>
            </a:ln>
          </a:top>
          <a:bottom>
            <a:ln w="12700" cap="flat">
              <a:solidFill>
                <a:srgbClr val="354952"/>
              </a:solidFill>
              <a:prstDash val="solid"/>
              <a:miter lim="400000"/>
            </a:ln>
          </a:bottom>
          <a:insideH>
            <a:ln w="12700" cap="flat">
              <a:solidFill>
                <a:srgbClr val="354952"/>
              </a:solidFill>
              <a:prstDash val="solid"/>
              <a:miter lim="400000"/>
            </a:ln>
          </a:insideH>
          <a:insideV>
            <a:ln w="12700" cap="flat">
              <a:solidFill>
                <a:srgbClr val="354952"/>
              </a:solidFill>
              <a:prstDash val="solid"/>
              <a:miter lim="400000"/>
            </a:ln>
          </a:insideV>
        </a:tcBdr>
        <a:fill>
          <a:solidFill>
            <a:srgbClr val="979E9E"/>
          </a:solidFill>
        </a:fill>
      </a:tcStyle>
    </a:firstCol>
    <a:lastRow>
      <a:tcTxStyle b="off" i="off">
        <a:font>
          <a:latin typeface="Baskerville"/>
          <a:ea typeface="Baskerville"/>
          <a:cs typeface="Baskervill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354952"/>
              </a:solidFill>
              <a:prstDash val="solid"/>
              <a:miter lim="400000"/>
            </a:ln>
          </a:bottom>
          <a:insideH>
            <a:ln w="12700" cap="flat">
              <a:noFill/>
              <a:miter lim="400000"/>
            </a:ln>
          </a:insideH>
          <a:insideV>
            <a:ln w="12700" cap="flat">
              <a:noFill/>
              <a:miter lim="400000"/>
            </a:ln>
          </a:insideV>
        </a:tcBdr>
        <a:fill>
          <a:solidFill>
            <a:srgbClr val="5D7785"/>
          </a:solidFill>
        </a:fill>
      </a:tcStyle>
    </a:lastRow>
    <a:firstRow>
      <a:tcTxStyle b="off" i="off">
        <a:font>
          <a:latin typeface="Baskerville"/>
          <a:ea typeface="Baskerville"/>
          <a:cs typeface="Baskerville"/>
        </a:font>
        <a:srgbClr val="FFFFFF"/>
      </a:tcTxStyle>
      <a:tcStyle>
        <a:tcBdr>
          <a:left>
            <a:ln w="12700" cap="flat">
              <a:noFill/>
              <a:miter lim="400000"/>
            </a:ln>
          </a:left>
          <a:right>
            <a:ln w="12700" cap="flat">
              <a:noFill/>
              <a:miter lim="400000"/>
            </a:ln>
          </a:right>
          <a:top>
            <a:ln w="12700" cap="flat">
              <a:solidFill>
                <a:srgbClr val="354952"/>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D7785"/>
          </a:solidFill>
        </a:fill>
      </a:tcStyle>
    </a:firstRow>
  </a:tblStyle>
  <a:tblStyle styleId="{C7B018BB-80A7-4F77-B60F-C8B233D01FF8}" styleName="">
    <a:tblBg/>
    <a:wholeTbl>
      <a:tcTxStyle b="off" i="off">
        <a:font>
          <a:latin typeface="Baskerville"/>
          <a:ea typeface="Baskerville"/>
          <a:cs typeface="Baskerville"/>
        </a:font>
        <a:srgbClr val="5E5E5E"/>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D9E3E9"/>
          </a:solidFill>
        </a:fill>
      </a:tcStyle>
    </a:wholeTbl>
    <a:band2H>
      <a:tcTxStyle b="def" i="def"/>
      <a:tcStyle>
        <a:tcBdr/>
        <a:fill>
          <a:solidFill>
            <a:srgbClr val="EDF1F4"/>
          </a:solidFill>
        </a:fill>
      </a:tcStyle>
    </a:band2H>
    <a:firstCol>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1"/>
          </a:solidFill>
        </a:fill>
      </a:tcStyle>
    </a:firstCol>
    <a:la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381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1"/>
          </a:solidFill>
        </a:fill>
      </a:tcStyle>
    </a:lastRow>
    <a:fir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381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1"/>
          </a:solidFill>
        </a:fill>
      </a:tcStyle>
    </a:firstRow>
  </a:tblStyle>
  <a:tblStyle styleId="{EEE7283C-3CF3-47DC-8721-378D4A62B228}" styleName="">
    <a:tblBg/>
    <a:wholeTbl>
      <a:tcTxStyle b="off" i="off">
        <a:font>
          <a:latin typeface="Baskerville"/>
          <a:ea typeface="Baskerville"/>
          <a:cs typeface="Baskerville"/>
        </a:font>
        <a:srgbClr val="5E5E5E"/>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ECD6D3"/>
          </a:solidFill>
        </a:fill>
      </a:tcStyle>
    </a:wholeTbl>
    <a:band2H>
      <a:tcTxStyle b="def" i="def"/>
      <a:tcStyle>
        <a:tcBdr/>
        <a:fill>
          <a:solidFill>
            <a:srgbClr val="F6ECEA"/>
          </a:solidFill>
        </a:fill>
      </a:tcStyle>
    </a:band2H>
    <a:firstCol>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3"/>
          </a:solidFill>
        </a:fill>
      </a:tcStyle>
    </a:firstCol>
    <a:la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381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3"/>
          </a:solidFill>
        </a:fill>
      </a:tcStyle>
    </a:lastRow>
    <a:fir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381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3"/>
          </a:solidFill>
        </a:fill>
      </a:tcStyle>
    </a:firstRow>
  </a:tblStyle>
  <a:tblStyle styleId="{CF821DB8-F4EB-4A41-A1BA-3FCAFE7338EE}" styleName="">
    <a:tblBg/>
    <a:wholeTbl>
      <a:tcTxStyle b="off" i="off">
        <a:font>
          <a:latin typeface="Baskerville"/>
          <a:ea typeface="Baskerville"/>
          <a:cs typeface="Baskerville"/>
        </a:font>
        <a:srgbClr val="5E5E5E"/>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E9EDDA"/>
          </a:solidFill>
        </a:fill>
      </a:tcStyle>
    </a:wholeTbl>
    <a:band2H>
      <a:tcTxStyle b="def" i="def"/>
      <a:tcStyle>
        <a:tcBdr/>
        <a:fill>
          <a:solidFill>
            <a:srgbClr val="F4F6ED"/>
          </a:solidFill>
        </a:fill>
      </a:tcStyle>
    </a:band2H>
    <a:firstCol>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6"/>
          </a:solidFill>
        </a:fill>
      </a:tcStyle>
    </a:firstCol>
    <a:la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381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6"/>
          </a:solidFill>
        </a:fill>
      </a:tcStyle>
    </a:lastRow>
    <a:fir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381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chemeClr val="accent6"/>
          </a:solidFill>
        </a:fill>
      </a:tcStyle>
    </a:firstRow>
  </a:tblStyle>
  <a:tblStyle styleId="{33BA23B1-9221-436E-865A-0063620EA4FD}" styleName="">
    <a:tblBg/>
    <a:wholeTbl>
      <a:tcTxStyle b="off" i="off">
        <a:font>
          <a:latin typeface="Baskerville"/>
          <a:ea typeface="Baskerville"/>
          <a:cs typeface="Baskerville"/>
        </a:font>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b="def" i="def"/>
      <a:tcStyle>
        <a:tcBdr/>
        <a:fill>
          <a:solidFill>
            <a:srgbClr val="5E0033"/>
          </a:solidFill>
        </a:fill>
      </a:tcStyle>
    </a:band2H>
    <a:firstCol>
      <a:tcTxStyle b="on" i="off">
        <a:font>
          <a:latin typeface="Baskerville"/>
          <a:ea typeface="Baskerville"/>
          <a:cs typeface="Baskerville"/>
        </a:font>
        <a:srgbClr val="5E00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Baskerville"/>
          <a:ea typeface="Baskerville"/>
          <a:cs typeface="Baskerville"/>
        </a:font>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5E0033"/>
          </a:solidFill>
        </a:fill>
      </a:tcStyle>
    </a:lastRow>
    <a:firstRow>
      <a:tcTxStyle b="on" i="off">
        <a:font>
          <a:latin typeface="Baskerville"/>
          <a:ea typeface="Baskerville"/>
          <a:cs typeface="Baskerville"/>
        </a:font>
        <a:srgbClr val="5E0033"/>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Baskerville"/>
          <a:ea typeface="Baskerville"/>
          <a:cs typeface="Baskerville"/>
        </a:font>
        <a:srgbClr val="5E5E5E"/>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D1D1D1"/>
          </a:solidFill>
        </a:fill>
      </a:tcStyle>
    </a:wholeTbl>
    <a:band2H>
      <a:tcTxStyle b="def" i="def"/>
      <a:tcStyle>
        <a:tcBdr/>
        <a:fill>
          <a:solidFill>
            <a:srgbClr val="E9E9E9"/>
          </a:solidFill>
        </a:fill>
      </a:tcStyle>
    </a:band2H>
    <a:firstCol>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5E5E5E"/>
          </a:solidFill>
        </a:fill>
      </a:tcStyle>
    </a:firstCol>
    <a:la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38100" cap="flat">
              <a:solidFill>
                <a:srgbClr val="5E0033"/>
              </a:solidFill>
              <a:prstDash val="solid"/>
              <a:round/>
            </a:ln>
          </a:top>
          <a:bottom>
            <a:ln w="127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5E5E5E"/>
          </a:solidFill>
        </a:fill>
      </a:tcStyle>
    </a:lastRow>
    <a:firstRow>
      <a:tcTxStyle b="on" i="off">
        <a:font>
          <a:latin typeface="Baskerville"/>
          <a:ea typeface="Baskerville"/>
          <a:cs typeface="Baskerville"/>
        </a:font>
        <a:srgbClr val="5E0033"/>
      </a:tcTxStyle>
      <a:tcStyle>
        <a:tcBdr>
          <a:left>
            <a:ln w="12700" cap="flat">
              <a:solidFill>
                <a:srgbClr val="5E0033"/>
              </a:solidFill>
              <a:prstDash val="solid"/>
              <a:round/>
            </a:ln>
          </a:left>
          <a:right>
            <a:ln w="12700" cap="flat">
              <a:solidFill>
                <a:srgbClr val="5E0033"/>
              </a:solidFill>
              <a:prstDash val="solid"/>
              <a:round/>
            </a:ln>
          </a:right>
          <a:top>
            <a:ln w="12700" cap="flat">
              <a:solidFill>
                <a:srgbClr val="5E0033"/>
              </a:solidFill>
              <a:prstDash val="solid"/>
              <a:round/>
            </a:ln>
          </a:top>
          <a:bottom>
            <a:ln w="38100" cap="flat">
              <a:solidFill>
                <a:srgbClr val="5E0033"/>
              </a:solidFill>
              <a:prstDash val="solid"/>
              <a:round/>
            </a:ln>
          </a:bottom>
          <a:insideH>
            <a:ln w="12700" cap="flat">
              <a:solidFill>
                <a:srgbClr val="5E0033"/>
              </a:solidFill>
              <a:prstDash val="solid"/>
              <a:round/>
            </a:ln>
          </a:insideH>
          <a:insideV>
            <a:ln w="12700" cap="flat">
              <a:solidFill>
                <a:srgbClr val="5E0033"/>
              </a:solidFill>
              <a:prstDash val="solid"/>
              <a:round/>
            </a:ln>
          </a:insideV>
        </a:tcBdr>
        <a:fill>
          <a:solidFill>
            <a:srgbClr val="5E5E5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473200" y="2120900"/>
            <a:ext cx="21437600" cy="5359400"/>
          </a:xfrm>
          <a:prstGeom prst="rect">
            <a:avLst/>
          </a:prstGeom>
        </p:spPr>
        <p:txBody>
          <a:bodyPr anchor="b"/>
          <a:lstStyle>
            <a:lvl1pPr>
              <a:defRPr>
                <a:solidFill>
                  <a:srgbClr val="276D6D"/>
                </a:solidFill>
              </a:defRPr>
            </a:lvl1pPr>
          </a:lstStyle>
          <a:p>
            <a:pPr/>
            <a:r>
              <a:t>Title Text</a:t>
            </a:r>
          </a:p>
        </p:txBody>
      </p:sp>
      <p:sp>
        <p:nvSpPr>
          <p:cNvPr id="12" name="Body Level One…"/>
          <p:cNvSpPr txBox="1"/>
          <p:nvPr>
            <p:ph type="body" sz="quarter" idx="1"/>
          </p:nvPr>
        </p:nvSpPr>
        <p:spPr>
          <a:xfrm>
            <a:off x="1473200" y="7467600"/>
            <a:ext cx="21437600" cy="20320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idx="21"/>
          </p:nvPr>
        </p:nvSpPr>
        <p:spPr>
          <a:xfrm>
            <a:off x="3309982" y="33171"/>
            <a:ext cx="17747598" cy="11813245"/>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21" name="Title Text"/>
          <p:cNvSpPr txBox="1"/>
          <p:nvPr>
            <p:ph type="title"/>
          </p:nvPr>
        </p:nvSpPr>
        <p:spPr>
          <a:xfrm>
            <a:off x="1473200" y="10109200"/>
            <a:ext cx="21437600" cy="1790700"/>
          </a:xfrm>
          <a:prstGeom prst="rect">
            <a:avLst/>
          </a:prstGeom>
        </p:spPr>
        <p:txBody>
          <a:bodyPr anchor="b"/>
          <a:lstStyle>
            <a:lvl1pPr>
              <a:defRPr>
                <a:solidFill>
                  <a:srgbClr val="276D6D"/>
                </a:solidFill>
              </a:defRPr>
            </a:lvl1pPr>
          </a:lstStyle>
          <a:p>
            <a:pPr/>
            <a:r>
              <a:t>Title Text</a:t>
            </a:r>
          </a:p>
        </p:txBody>
      </p:sp>
      <p:sp>
        <p:nvSpPr>
          <p:cNvPr id="22" name="Body Level One…"/>
          <p:cNvSpPr txBox="1"/>
          <p:nvPr>
            <p:ph type="body" sz="quarter" idx="1"/>
          </p:nvPr>
        </p:nvSpPr>
        <p:spPr>
          <a:xfrm>
            <a:off x="1473200" y="11823700"/>
            <a:ext cx="21437600" cy="14478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xfrm>
            <a:off x="11937207" y="12839700"/>
            <a:ext cx="485776" cy="558800"/>
          </a:xfrm>
          <a:prstGeom prst="rect">
            <a:avLst/>
          </a:prstGeom>
        </p:spPr>
        <p:txBody>
          <a:bodyPr anchor="t"/>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473200" y="5143500"/>
            <a:ext cx="21437600" cy="3429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21"/>
          </p:nvPr>
        </p:nvSpPr>
        <p:spPr>
          <a:xfrm>
            <a:off x="11992003" y="595563"/>
            <a:ext cx="10083802" cy="12461139"/>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39" name="Title Text"/>
          <p:cNvSpPr txBox="1"/>
          <p:nvPr>
            <p:ph type="title"/>
          </p:nvPr>
        </p:nvSpPr>
        <p:spPr>
          <a:xfrm>
            <a:off x="1473200" y="1752600"/>
            <a:ext cx="9880600" cy="4876800"/>
          </a:xfrm>
          <a:prstGeom prst="rect">
            <a:avLst/>
          </a:prstGeom>
        </p:spPr>
        <p:txBody>
          <a:bodyPr anchor="b"/>
          <a:lstStyle/>
          <a:p>
            <a:pPr/>
            <a:r>
              <a:t>Title Text</a:t>
            </a:r>
          </a:p>
        </p:txBody>
      </p:sp>
      <p:sp>
        <p:nvSpPr>
          <p:cNvPr id="40" name="Body Level One…"/>
          <p:cNvSpPr txBox="1"/>
          <p:nvPr>
            <p:ph type="body" sz="quarter" idx="1"/>
          </p:nvPr>
        </p:nvSpPr>
        <p:spPr>
          <a:xfrm>
            <a:off x="1473200" y="6858000"/>
            <a:ext cx="9880600" cy="51054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xfrm>
            <a:off x="1473200" y="355600"/>
            <a:ext cx="21437600" cy="3429000"/>
          </a:xfrm>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xfrm>
            <a:off x="1473200" y="355600"/>
            <a:ext cx="21437600" cy="3429000"/>
          </a:xfrm>
          <a:prstGeom prst="rect">
            <a:avLst/>
          </a:prstGeom>
        </p:spPr>
        <p:txBody>
          <a:bodyPr/>
          <a:lstStyle/>
          <a:p>
            <a:pPr/>
            <a:r>
              <a:t>Title Text</a:t>
            </a:r>
          </a:p>
        </p:txBody>
      </p:sp>
      <p:sp>
        <p:nvSpPr>
          <p:cNvPr id="57" name="Body Level One…"/>
          <p:cNvSpPr txBox="1"/>
          <p:nvPr>
            <p:ph type="body" idx="1"/>
          </p:nvPr>
        </p:nvSpPr>
        <p:spPr>
          <a:xfrm>
            <a:off x="1473200" y="3898900"/>
            <a:ext cx="2143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21"/>
          </p:nvPr>
        </p:nvSpPr>
        <p:spPr>
          <a:xfrm>
            <a:off x="13984264" y="2560108"/>
            <a:ext cx="7900832" cy="9763516"/>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66" name="Title Text"/>
          <p:cNvSpPr txBox="1"/>
          <p:nvPr>
            <p:ph type="title"/>
          </p:nvPr>
        </p:nvSpPr>
        <p:spPr>
          <a:xfrm>
            <a:off x="1473200" y="571500"/>
            <a:ext cx="21437600" cy="2997200"/>
          </a:xfrm>
          <a:prstGeom prst="rect">
            <a:avLst/>
          </a:prstGeom>
        </p:spPr>
        <p:txBody>
          <a:bodyPr/>
          <a:lstStyle/>
          <a:p>
            <a:pPr/>
            <a:r>
              <a:t>Title Text</a:t>
            </a:r>
          </a:p>
        </p:txBody>
      </p:sp>
      <p:sp>
        <p:nvSpPr>
          <p:cNvPr id="67" name="Body Level One…"/>
          <p:cNvSpPr txBox="1"/>
          <p:nvPr>
            <p:ph type="body" sz="half" idx="1"/>
          </p:nvPr>
        </p:nvSpPr>
        <p:spPr>
          <a:xfrm>
            <a:off x="1473200" y="4000500"/>
            <a:ext cx="10261600" cy="8026400"/>
          </a:xfrm>
          <a:prstGeom prst="rect">
            <a:avLst/>
          </a:prstGeom>
        </p:spPr>
        <p:txBody>
          <a:bodyPr/>
          <a:lstStyle>
            <a:lvl1pPr>
              <a:spcBef>
                <a:spcPts val="3900"/>
              </a:spcBef>
              <a:buBlip>
                <a:blip r:embed="rId2"/>
              </a:buBlip>
              <a:defRPr sz="4200"/>
            </a:lvl1pPr>
            <a:lvl2pPr>
              <a:spcBef>
                <a:spcPts val="3900"/>
              </a:spcBef>
              <a:buBlip>
                <a:blip r:embed="rId2"/>
              </a:buBlip>
              <a:defRPr sz="4200"/>
            </a:lvl2pPr>
            <a:lvl3pPr>
              <a:spcBef>
                <a:spcPts val="3900"/>
              </a:spcBef>
              <a:buBlip>
                <a:blip r:embed="rId2"/>
              </a:buBlip>
              <a:defRPr sz="4200"/>
            </a:lvl3pPr>
            <a:lvl4pPr>
              <a:spcBef>
                <a:spcPts val="3900"/>
              </a:spcBef>
              <a:buBlip>
                <a:blip r:embed="rId2"/>
              </a:buBlip>
              <a:defRPr sz="4200"/>
            </a:lvl4pPr>
            <a:lvl5pPr>
              <a:spcBef>
                <a:spcPts val="3900"/>
              </a:spcBef>
              <a:buBlip>
                <a:blip r:embed="rId2"/>
              </a:buBlip>
              <a:defRPr sz="42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3 - Up">
    <p:spTree>
      <p:nvGrpSpPr>
        <p:cNvPr id="1" name=""/>
        <p:cNvGrpSpPr/>
        <p:nvPr/>
      </p:nvGrpSpPr>
      <p:grpSpPr>
        <a:xfrm>
          <a:off x="0" y="0"/>
          <a:ext cx="0" cy="0"/>
          <a:chOff x="0" y="0"/>
          <a:chExt cx="0" cy="0"/>
        </a:xfrm>
      </p:grpSpPr>
      <p:sp>
        <p:nvSpPr>
          <p:cNvPr id="83" name="Image"/>
          <p:cNvSpPr/>
          <p:nvPr>
            <p:ph type="pic" idx="21"/>
          </p:nvPr>
        </p:nvSpPr>
        <p:spPr>
          <a:xfrm>
            <a:off x="2184400" y="-997138"/>
            <a:ext cx="12649203" cy="15631356"/>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4" name="Image"/>
          <p:cNvSpPr/>
          <p:nvPr>
            <p:ph type="pic" sz="quarter" idx="22"/>
          </p:nvPr>
        </p:nvSpPr>
        <p:spPr>
          <a:xfrm>
            <a:off x="15786100" y="957174"/>
            <a:ext cx="6429375" cy="4284029"/>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5" name="Image"/>
          <p:cNvSpPr/>
          <p:nvPr>
            <p:ph type="pic" sz="quarter" idx="23"/>
          </p:nvPr>
        </p:nvSpPr>
        <p:spPr>
          <a:xfrm>
            <a:off x="15786100" y="4597400"/>
            <a:ext cx="6426200" cy="9639300"/>
          </a:xfrm>
          <a:prstGeom prst="rect">
            <a:avLst/>
          </a:prstGeom>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2387600" y="8953500"/>
            <a:ext cx="19621500" cy="685800"/>
          </a:xfrm>
          <a:prstGeom prst="rect">
            <a:avLst/>
          </a:prstGeom>
        </p:spPr>
        <p:txBody>
          <a:bodyPr anchor="t"/>
          <a:lstStyle>
            <a:lvl1pPr marL="0" indent="0" algn="ctr">
              <a:spcBef>
                <a:spcPts val="0"/>
              </a:spcBef>
              <a:buSzTx/>
              <a:buNone/>
              <a:defRPr i="1" sz="3800"/>
            </a:lvl1pPr>
            <a:lvl2pPr marL="1005839" indent="-434339" algn="ctr">
              <a:spcBef>
                <a:spcPts val="0"/>
              </a:spcBef>
              <a:buBlip>
                <a:blip r:embed="rId2"/>
              </a:buBlip>
              <a:defRPr i="1" sz="3800"/>
            </a:lvl2pPr>
            <a:lvl3pPr marL="1577339" indent="-434339" algn="ctr">
              <a:spcBef>
                <a:spcPts val="0"/>
              </a:spcBef>
              <a:buBlip>
                <a:blip r:embed="rId2"/>
              </a:buBlip>
              <a:defRPr i="1" sz="3800"/>
            </a:lvl3pPr>
            <a:lvl4pPr marL="2148839" indent="-434339" algn="ctr">
              <a:spcBef>
                <a:spcPts val="0"/>
              </a:spcBef>
              <a:buBlip>
                <a:blip r:embed="rId2"/>
              </a:buBlip>
              <a:defRPr i="1" sz="3800"/>
            </a:lvl4pPr>
            <a:lvl5pPr marL="2720339" indent="-434339" algn="ctr">
              <a:spcBef>
                <a:spcPts val="0"/>
              </a:spcBef>
              <a:buBlip>
                <a:blip r:embed="rId2"/>
              </a:buBlip>
              <a:defRPr i="1" sz="3800"/>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2387600" y="6045200"/>
            <a:ext cx="19621500" cy="863600"/>
          </a:xfrm>
          <a:prstGeom prst="rect">
            <a:avLst/>
          </a:prstGeom>
        </p:spPr>
        <p:txBody>
          <a:bodyPr/>
          <a:lstStyle/>
          <a:p>
            <a:pPr marL="0" indent="0" algn="ctr">
              <a:spcBef>
                <a:spcPts val="3400"/>
              </a:spcBef>
              <a:buSzTx/>
              <a:buNone/>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0" y="-1257300"/>
            <a:ext cx="24384000" cy="16230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txBox="1"/>
          <p:nvPr>
            <p:ph type="body" idx="1"/>
          </p:nvPr>
        </p:nvSpPr>
        <p:spPr>
          <a:xfrm>
            <a:off x="1473200" y="1765300"/>
            <a:ext cx="21437600" cy="1018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Title Text"/>
          <p:cNvSpPr txBox="1"/>
          <p:nvPr>
            <p:ph type="title"/>
          </p:nvPr>
        </p:nvSpPr>
        <p:spPr>
          <a:xfrm>
            <a:off x="3653366" y="2743200"/>
            <a:ext cx="19507201" cy="9302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txBox="1"/>
          <p:nvPr>
            <p:ph type="sldNum" sz="quarter" idx="2"/>
          </p:nvPr>
        </p:nvSpPr>
        <p:spPr>
          <a:xfrm>
            <a:off x="11937207" y="12865100"/>
            <a:ext cx="485776" cy="558801"/>
          </a:xfrm>
          <a:prstGeom prst="rect">
            <a:avLst/>
          </a:prstGeom>
          <a:ln w="12700">
            <a:miter lim="400000"/>
          </a:ln>
        </p:spPr>
        <p:txBody>
          <a:bodyPr wrap="none" lIns="50800" tIns="50800" rIns="50800" bIns="50800" anchor="ctr">
            <a:spAutoFit/>
          </a:bodyPr>
          <a:lstStyle>
            <a:lvl1pPr>
              <a:defRPr sz="3000">
                <a:latin typeface="Hoefler Text"/>
                <a:ea typeface="Hoefler Text"/>
                <a:cs typeface="Hoefler Text"/>
                <a:sym typeface="Hoefler Tex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10800" u="none">
          <a:solidFill>
            <a:srgbClr val="767367"/>
          </a:solidFill>
          <a:effectLst>
            <a:outerShdw sx="100000" sy="100000" kx="0" ky="0" algn="b" rotWithShape="0" blurRad="63500" dist="12700" dir="5400000">
              <a:srgbClr val="000000">
                <a:alpha val="30000"/>
              </a:srgbClr>
            </a:outerShdw>
          </a:effectLst>
          <a:uFillTx/>
          <a:latin typeface="Baskerville"/>
          <a:ea typeface="Baskerville"/>
          <a:cs typeface="Baskerville"/>
          <a:sym typeface="Baskerville"/>
        </a:defRPr>
      </a:lvl9pPr>
    </p:titleStyle>
    <p:bodyStyle>
      <a:lvl1pPr marL="571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1pPr>
      <a:lvl2pPr marL="1143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2pPr>
      <a:lvl3pPr marL="1714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3pPr>
      <a:lvl4pPr marL="2286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4pPr>
      <a:lvl5pPr marL="2857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5pPr>
      <a:lvl6pPr marL="3429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6pPr>
      <a:lvl7pPr marL="4000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7pPr>
      <a:lvl8pPr marL="4572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8pPr>
      <a:lvl9pPr marL="5143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solidFill>
            <a:srgbClr val="5E5E5E"/>
          </a:solidFill>
          <a:uFillTx/>
          <a:latin typeface="Hoefler Text"/>
          <a:ea typeface="Hoefler Text"/>
          <a:cs typeface="Hoefler Text"/>
          <a:sym typeface="Hoefler Tex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1pPr>
      <a:lvl2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2pPr>
      <a:lvl3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3pPr>
      <a:lvl4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4pPr>
      <a:lvl5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5pPr>
      <a:lvl6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6pPr>
      <a:lvl7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7pPr>
      <a:lvl8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8pPr>
      <a:lvl9pPr marL="0" marR="0" indent="0" algn="ctr" defTabSz="825500" rtl="0" latinLnBrk="0">
        <a:lnSpc>
          <a:spcPct val="100000"/>
        </a:lnSpc>
        <a:spcBef>
          <a:spcPts val="0"/>
        </a:spcBef>
        <a:spcAft>
          <a:spcPts val="0"/>
        </a:spcAft>
        <a:buClrTx/>
        <a:buSzTx/>
        <a:buFontTx/>
        <a:buNone/>
        <a:tabLst/>
        <a:defRPr b="0" baseline="0" cap="none" i="0" spc="0" strike="noStrike" sz="3000" u="none">
          <a:solidFill>
            <a:schemeClr val="tx1"/>
          </a:solidFill>
          <a:uFillTx/>
          <a:latin typeface="+mn-lt"/>
          <a:ea typeface="+mn-ea"/>
          <a:cs typeface="+mn-cs"/>
          <a:sym typeface="Hoefler Tex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s://www.wellnessrecoveryactionplan.com/"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s://namica.org/resources/ab-1424-forms-for-medical-personnel/"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anne.lcsw@gmail.com" TargetMode="External"/><Relationship Id="rId3" Type="http://schemas.openxmlformats.org/officeDocument/2006/relationships/hyperlink" Target="http://www.annieditiberio.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Family Support:  Supporting Loved Ones During Crisis"/>
          <p:cNvSpPr txBox="1"/>
          <p:nvPr>
            <p:ph type="ctrTitle"/>
          </p:nvPr>
        </p:nvSpPr>
        <p:spPr>
          <a:prstGeom prst="rect">
            <a:avLst/>
          </a:prstGeom>
        </p:spPr>
        <p:txBody>
          <a:bodyPr/>
          <a:lstStyle/>
          <a:p>
            <a:pPr/>
            <a:r>
              <a:t>Navigating a Crisis: Understanding Levels of Care &amp; Treatment Options</a:t>
            </a:r>
          </a:p>
        </p:txBody>
      </p:sp>
      <p:sp>
        <p:nvSpPr>
          <p:cNvPr id="120" name="Annie DiTiberio, LCSW…"/>
          <p:cNvSpPr txBox="1"/>
          <p:nvPr>
            <p:ph type="subTitle" sz="quarter" idx="1"/>
          </p:nvPr>
        </p:nvSpPr>
        <p:spPr>
          <a:prstGeom prst="rect">
            <a:avLst/>
          </a:prstGeom>
        </p:spPr>
        <p:txBody>
          <a:bodyPr/>
          <a:lstStyle/>
          <a:p>
            <a:pPr/>
            <a:r>
              <a:t>Annie DiTiberio, LCSW</a:t>
            </a:r>
          </a:p>
          <a:p>
            <a:pPr/>
            <a:r>
              <a:t>Family Consultant and Social Worker (Los Altos, CA)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5"/>
        </a:solidFill>
      </p:bgPr>
    </p:bg>
    <p:spTree>
      <p:nvGrpSpPr>
        <p:cNvPr id="1" name=""/>
        <p:cNvGrpSpPr/>
        <p:nvPr/>
      </p:nvGrpSpPr>
      <p:grpSpPr>
        <a:xfrm>
          <a:off x="0" y="0"/>
          <a:ext cx="0" cy="0"/>
          <a:chOff x="0" y="0"/>
          <a:chExt cx="0" cy="0"/>
        </a:xfrm>
      </p:grpSpPr>
      <p:grpSp>
        <p:nvGrpSpPr>
          <p:cNvPr id="124" name="DF75E200-4095-46BA-B1A4-5E043C613953_4_5005_c.jpeg"/>
          <p:cNvGrpSpPr/>
          <p:nvPr/>
        </p:nvGrpSpPr>
        <p:grpSpPr>
          <a:xfrm>
            <a:off x="1881260" y="7796133"/>
            <a:ext cx="9629397" cy="4257757"/>
            <a:chOff x="0" y="0"/>
            <a:chExt cx="9629395" cy="4257756"/>
          </a:xfrm>
        </p:grpSpPr>
        <p:pic>
          <p:nvPicPr>
            <p:cNvPr id="122" name="DF75E200-4095-46BA-B1A4-5E043C613953_4_5005_c.jpeg" descr="DF75E200-4095-46BA-B1A4-5E043C613953_4_5005_c.jpeg"/>
            <p:cNvPicPr>
              <a:picLocks noChangeAspect="1"/>
            </p:cNvPicPr>
            <p:nvPr/>
          </p:nvPicPr>
          <p:blipFill>
            <a:blip r:embed="rId2">
              <a:extLst/>
            </a:blip>
            <a:stretch>
              <a:fillRect/>
            </a:stretch>
          </p:blipFill>
          <p:spPr>
            <a:xfrm>
              <a:off x="165100" y="114300"/>
              <a:ext cx="9299197" cy="3825956"/>
            </a:xfrm>
            <a:prstGeom prst="rect">
              <a:avLst/>
            </a:prstGeom>
            <a:ln w="12700" cap="flat">
              <a:noFill/>
              <a:miter lim="400000"/>
            </a:ln>
            <a:effectLst/>
          </p:spPr>
        </p:pic>
        <p:pic>
          <p:nvPicPr>
            <p:cNvPr id="123" name="DF75E200-4095-46BA-B1A4-5E043C613953_4_5005_c.jpeg" descr="DF75E200-4095-46BA-B1A4-5E043C613953_4_5005_c.jpeg"/>
            <p:cNvPicPr>
              <a:picLocks noChangeAspect="1"/>
            </p:cNvPicPr>
            <p:nvPr/>
          </p:nvPicPr>
          <p:blipFill>
            <a:blip r:embed="rId3">
              <a:extLst/>
            </a:blip>
            <a:stretch>
              <a:fillRect/>
            </a:stretch>
          </p:blipFill>
          <p:spPr>
            <a:xfrm>
              <a:off x="0" y="-1"/>
              <a:ext cx="9629397" cy="4257757"/>
            </a:xfrm>
            <a:prstGeom prst="rect">
              <a:avLst/>
            </a:prstGeom>
            <a:ln w="12700" cap="flat">
              <a:noFill/>
              <a:miter lim="400000"/>
            </a:ln>
            <a:effectLst/>
          </p:spPr>
        </p:pic>
      </p:grpSp>
      <p:pic>
        <p:nvPicPr>
          <p:cNvPr id="125" name="F9B77583-95AF-420D-AF17-998655C26C03_4_5005_c.jpeg" descr="F9B77583-95AF-420D-AF17-998655C26C03_4_5005_c.jpeg"/>
          <p:cNvPicPr>
            <a:picLocks noChangeAspect="1"/>
          </p:cNvPicPr>
          <p:nvPr/>
        </p:nvPicPr>
        <p:blipFill>
          <a:blip r:embed="rId4">
            <a:extLst/>
          </a:blip>
          <a:stretch>
            <a:fillRect/>
          </a:stretch>
        </p:blipFill>
        <p:spPr>
          <a:xfrm>
            <a:off x="1163752" y="1653239"/>
            <a:ext cx="11416361" cy="3498019"/>
          </a:xfrm>
          <a:prstGeom prst="rect">
            <a:avLst/>
          </a:prstGeom>
          <a:ln w="12700">
            <a:miter lim="400000"/>
          </a:ln>
          <a:effectLst>
            <a:outerShdw sx="100000" sy="100000" kx="0" ky="0" algn="b" rotWithShape="0" blurRad="63500" dist="38100" dir="5400000">
              <a:srgbClr val="000000">
                <a:alpha val="50000"/>
              </a:srgbClr>
            </a:outerShdw>
          </a:effectLst>
        </p:spPr>
      </p:pic>
      <p:pic>
        <p:nvPicPr>
          <p:cNvPr id="126" name="6C7DE457-2EFA-4DD5-8D9E-6DB404E3572B_4_5005_c.jpeg" descr="6C7DE457-2EFA-4DD5-8D9E-6DB404E3572B_4_5005_c.jpeg"/>
          <p:cNvPicPr>
            <a:picLocks noChangeAspect="1"/>
          </p:cNvPicPr>
          <p:nvPr/>
        </p:nvPicPr>
        <p:blipFill>
          <a:blip r:embed="rId5">
            <a:extLst/>
          </a:blip>
          <a:stretch>
            <a:fillRect/>
          </a:stretch>
        </p:blipFill>
        <p:spPr>
          <a:xfrm>
            <a:off x="13954292" y="1397684"/>
            <a:ext cx="9276489" cy="3261648"/>
          </a:xfrm>
          <a:prstGeom prst="rect">
            <a:avLst/>
          </a:prstGeom>
          <a:ln w="12700">
            <a:miter lim="400000"/>
          </a:ln>
          <a:effectLst>
            <a:outerShdw sx="100000" sy="100000" kx="0" ky="0" algn="b" rotWithShape="0" blurRad="63500" dist="38100" dir="5400000">
              <a:srgbClr val="000000">
                <a:alpha val="50000"/>
              </a:srgbClr>
            </a:outerShdw>
          </a:effectLst>
        </p:spPr>
      </p:pic>
      <p:pic>
        <p:nvPicPr>
          <p:cNvPr id="127" name="E03F8594-2F20-4A4C-905D-01B62342054F.jpeg" descr="E03F8594-2F20-4A4C-905D-01B62342054F.jpeg"/>
          <p:cNvPicPr>
            <a:picLocks noChangeAspect="1"/>
          </p:cNvPicPr>
          <p:nvPr/>
        </p:nvPicPr>
        <p:blipFill>
          <a:blip r:embed="rId6">
            <a:extLst/>
          </a:blip>
          <a:stretch>
            <a:fillRect/>
          </a:stretch>
        </p:blipFill>
        <p:spPr>
          <a:xfrm>
            <a:off x="14592810" y="6684154"/>
            <a:ext cx="7241156" cy="5554692"/>
          </a:xfrm>
          <a:prstGeom prst="rect">
            <a:avLst/>
          </a:prstGeom>
          <a:ln w="12700">
            <a:miter lim="400000"/>
          </a:ln>
          <a:effectLst>
            <a:outerShdw sx="100000" sy="100000" kx="0" ky="0" algn="b" rotWithShape="0" blurRad="63500" dist="38100" dir="5400000">
              <a:srgbClr val="000000">
                <a:alpha val="50000"/>
              </a:srgbClr>
            </a:outerShdw>
          </a:effectLst>
        </p:spPr>
      </p:pic>
      <p:sp>
        <p:nvSpPr>
          <p:cNvPr id="128" name="ED Psych Team Social Worker"/>
          <p:cNvSpPr txBox="1"/>
          <p:nvPr/>
        </p:nvSpPr>
        <p:spPr>
          <a:xfrm>
            <a:off x="3423221" y="5284107"/>
            <a:ext cx="7964054"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ED Psych Team Social Worker</a:t>
            </a:r>
          </a:p>
        </p:txBody>
      </p:sp>
      <p:sp>
        <p:nvSpPr>
          <p:cNvPr id="129" name="Outpatient Clinic Manager"/>
          <p:cNvSpPr txBox="1"/>
          <p:nvPr/>
        </p:nvSpPr>
        <p:spPr>
          <a:xfrm>
            <a:off x="3855287" y="6060945"/>
            <a:ext cx="7099921"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Outpatient Clinic Manager</a:t>
            </a:r>
          </a:p>
        </p:txBody>
      </p:sp>
      <p:sp>
        <p:nvSpPr>
          <p:cNvPr id="130" name="Crossroads Village Clinician &amp; Manager"/>
          <p:cNvSpPr txBox="1"/>
          <p:nvPr/>
        </p:nvSpPr>
        <p:spPr>
          <a:xfrm>
            <a:off x="13578521" y="4962782"/>
            <a:ext cx="10419408"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Crossroads Village Clinician &amp; Manager</a:t>
            </a:r>
          </a:p>
        </p:txBody>
      </p:sp>
      <p:sp>
        <p:nvSpPr>
          <p:cNvPr id="131" name="La Selva PHP/IOP Admissions Manager"/>
          <p:cNvSpPr txBox="1"/>
          <p:nvPr/>
        </p:nvSpPr>
        <p:spPr>
          <a:xfrm>
            <a:off x="1369672" y="12230627"/>
            <a:ext cx="10652573"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La Selva PHP/IOP Admissions Manager</a:t>
            </a:r>
          </a:p>
        </p:txBody>
      </p:sp>
      <p:sp>
        <p:nvSpPr>
          <p:cNvPr id="132" name="Private Practice Social Worker"/>
          <p:cNvSpPr txBox="1"/>
          <p:nvPr/>
        </p:nvSpPr>
        <p:spPr>
          <a:xfrm>
            <a:off x="14285310" y="12396504"/>
            <a:ext cx="7856154" cy="825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Private Practice Social Worker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34" name="A Note to Providers"/>
          <p:cNvSpPr txBox="1"/>
          <p:nvPr>
            <p:ph type="title"/>
          </p:nvPr>
        </p:nvSpPr>
        <p:spPr>
          <a:prstGeom prst="rect">
            <a:avLst/>
          </a:prstGeom>
        </p:spPr>
        <p:txBody>
          <a:bodyPr/>
          <a:lstStyle/>
          <a:p>
            <a:pPr/>
            <a:r>
              <a:t>A Note to Providers</a:t>
            </a:r>
          </a:p>
        </p:txBody>
      </p:sp>
      <p:sp>
        <p:nvSpPr>
          <p:cNvPr id="135" name="Please listen to family members!  They have likely been managing this for years before they get to you.…"/>
          <p:cNvSpPr txBox="1"/>
          <p:nvPr>
            <p:ph type="body" idx="1"/>
          </p:nvPr>
        </p:nvSpPr>
        <p:spPr>
          <a:prstGeom prst="rect">
            <a:avLst/>
          </a:prstGeom>
        </p:spPr>
        <p:txBody>
          <a:bodyPr/>
          <a:lstStyle/>
          <a:p>
            <a:pPr marL="560069" indent="-560069" defTabSz="808990">
              <a:spcBef>
                <a:spcPts val="4900"/>
              </a:spcBef>
              <a:buBlip>
                <a:blip r:embed="rId2"/>
              </a:buBlip>
              <a:defRPr sz="4900"/>
            </a:pPr>
            <a:r>
              <a:t>Please listen to family members!  They have likely been managing this for years before they get to you.</a:t>
            </a:r>
          </a:p>
          <a:p>
            <a:pPr marL="560069" indent="-560069" defTabSz="808990">
              <a:spcBef>
                <a:spcPts val="4900"/>
              </a:spcBef>
              <a:buBlip>
                <a:blip r:embed="rId2"/>
              </a:buBlip>
              <a:defRPr sz="4900"/>
            </a:pPr>
            <a:r>
              <a:t>Be respectful of releases of information, but also understand the intent of them.  They are not there to prevent family from receiving help in times of crisis.</a:t>
            </a:r>
          </a:p>
          <a:p>
            <a:pPr marL="560069" indent="-560069" defTabSz="808990">
              <a:spcBef>
                <a:spcPts val="4900"/>
              </a:spcBef>
              <a:buBlip>
                <a:blip r:embed="rId2"/>
              </a:buBlip>
              <a:defRPr sz="4900"/>
            </a:pPr>
            <a:r>
              <a:t>Develop Crisis Plans and ask to have those be shared with family members.</a:t>
            </a:r>
          </a:p>
          <a:p>
            <a:pPr marL="560069" indent="-560069" defTabSz="808990">
              <a:spcBef>
                <a:spcPts val="4900"/>
              </a:spcBef>
              <a:buBlip>
                <a:blip r:embed="rId2"/>
              </a:buBlip>
              <a:defRPr sz="4900"/>
            </a:pPr>
            <a:r>
              <a:t>Prescribe PRNS just in case and educate parents on when they are appropriate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37" name="Staying Ahead of the Crisis"/>
          <p:cNvSpPr txBox="1"/>
          <p:nvPr>
            <p:ph type="title"/>
          </p:nvPr>
        </p:nvSpPr>
        <p:spPr>
          <a:prstGeom prst="rect">
            <a:avLst/>
          </a:prstGeom>
        </p:spPr>
        <p:txBody>
          <a:bodyPr/>
          <a:lstStyle/>
          <a:p>
            <a:pPr/>
            <a:r>
              <a:t>Staying Ahead of the Crisis</a:t>
            </a:r>
          </a:p>
        </p:txBody>
      </p:sp>
      <p:sp>
        <p:nvSpPr>
          <p:cNvPr id="138" name="Consider having your loved one develop a WRAP (or you developing one):  Wellness Recovery Action Plan…"/>
          <p:cNvSpPr txBox="1"/>
          <p:nvPr>
            <p:ph type="body" idx="1"/>
          </p:nvPr>
        </p:nvSpPr>
        <p:spPr>
          <a:xfrm>
            <a:off x="1473199" y="3608187"/>
            <a:ext cx="21437602" cy="8039102"/>
          </a:xfrm>
          <a:prstGeom prst="rect">
            <a:avLst/>
          </a:prstGeom>
        </p:spPr>
        <p:txBody>
          <a:bodyPr/>
          <a:lstStyle/>
          <a:p>
            <a:pPr>
              <a:buBlip>
                <a:blip r:embed="rId2"/>
              </a:buBlip>
            </a:pPr>
            <a:r>
              <a:t>Consider having your loved one develop a </a:t>
            </a:r>
            <a:r>
              <a:rPr u="sng">
                <a:solidFill>
                  <a:srgbClr val="0000FF"/>
                </a:solidFill>
                <a:uFill>
                  <a:solidFill>
                    <a:srgbClr val="0000FF"/>
                  </a:solidFill>
                </a:uFill>
                <a:hlinkClick r:id="rId3" invalidUrl="" action="" tgtFrame="" tooltip="" history="1" highlightClick="0" endSnd="0"/>
              </a:rPr>
              <a:t>WRAP</a:t>
            </a:r>
            <a:r>
              <a:t> (or you developing one):  Wellness Recovery Action Plan</a:t>
            </a:r>
          </a:p>
          <a:p>
            <a:pPr>
              <a:buBlip>
                <a:blip r:embed="rId2"/>
              </a:buBlip>
            </a:pPr>
            <a:r>
              <a:t>Develop a Psychiatric Advanced Directive with your loved one to help dictate steps in case of emergency/crisis</a:t>
            </a:r>
          </a:p>
          <a:p>
            <a:pPr>
              <a:buBlip>
                <a:blip r:embed="rId2"/>
              </a:buBlip>
            </a:pPr>
            <a:r>
              <a:t>At a minimum, encourage your loved one (or yourself) to notice the early warning signs that things may be escalating.  </a:t>
            </a:r>
          </a:p>
          <a:p>
            <a:pPr>
              <a:buBlip>
                <a:blip r:embed="rId2"/>
              </a:buBlip>
            </a:pPr>
            <a:r>
              <a:t>Know what steps to take if things continue to worsen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40" name="First Steps (before emergent)"/>
          <p:cNvSpPr txBox="1"/>
          <p:nvPr>
            <p:ph type="title"/>
          </p:nvPr>
        </p:nvSpPr>
        <p:spPr>
          <a:prstGeom prst="rect">
            <a:avLst/>
          </a:prstGeom>
        </p:spPr>
        <p:txBody>
          <a:bodyPr/>
          <a:lstStyle/>
          <a:p>
            <a:pPr/>
            <a:r>
              <a:t>First Steps (before emergent)</a:t>
            </a:r>
          </a:p>
        </p:txBody>
      </p:sp>
      <p:sp>
        <p:nvSpPr>
          <p:cNvPr id="141" name="Call your loved one’s psychiatrist.  Report on what you are seeing (observational data is best) and ask them to reach out to your loved one to set up an emergency session.  Ask them to call you back to discuss what you can do (i.e encourage PRNs, encoura"/>
          <p:cNvSpPr txBox="1"/>
          <p:nvPr>
            <p:ph type="body" idx="1"/>
          </p:nvPr>
        </p:nvSpPr>
        <p:spPr>
          <a:prstGeom prst="rect">
            <a:avLst/>
          </a:prstGeom>
        </p:spPr>
        <p:txBody>
          <a:bodyPr/>
          <a:lstStyle/>
          <a:p>
            <a:pPr marL="554355" indent="-554355" defTabSz="800734">
              <a:spcBef>
                <a:spcPts val="4900"/>
              </a:spcBef>
              <a:buBlip>
                <a:blip r:embed="rId2"/>
              </a:buBlip>
              <a:defRPr sz="4800"/>
            </a:pPr>
            <a:r>
              <a:t>Call your loved one’s psychiatrist.  Report on what you are seeing (observational data is best) and ask them to reach out to your loved one to set up an emergency session.  Ask them to call you back to discuss what you can do (i.e encourage PRNs, encourage return to structure/routine, higher level of care)</a:t>
            </a:r>
          </a:p>
          <a:p>
            <a:pPr marL="554355" indent="-554355" defTabSz="800734">
              <a:spcBef>
                <a:spcPts val="4900"/>
              </a:spcBef>
              <a:buBlip>
                <a:blip r:embed="rId2"/>
              </a:buBlip>
              <a:defRPr sz="4800"/>
            </a:pPr>
            <a:r>
              <a:t>Research higher levels of care and reach out about earliest admission (if your loved one has a social worker, call them to do this step) </a:t>
            </a:r>
          </a:p>
          <a:p>
            <a:pPr marL="554355" indent="-554355" defTabSz="800734">
              <a:spcBef>
                <a:spcPts val="4900"/>
              </a:spcBef>
              <a:buBlip>
                <a:blip r:embed="rId2"/>
              </a:buBlip>
              <a:defRPr sz="4800"/>
            </a:pPr>
            <a:r>
              <a:t>Update </a:t>
            </a:r>
            <a:r>
              <a:rPr u="sng">
                <a:solidFill>
                  <a:srgbClr val="0000FF"/>
                </a:solidFill>
                <a:uFill>
                  <a:solidFill>
                    <a:srgbClr val="0000FF"/>
                  </a:solidFill>
                </a:uFill>
                <a:hlinkClick r:id="rId3" invalidUrl="" action="" tgtFrame="" tooltip="" history="1" highlightClick="0" endSnd="0"/>
              </a:rPr>
              <a:t>AB1424</a:t>
            </a:r>
            <a:r>
              <a:t> form to include current state</a:t>
            </a:r>
          </a:p>
          <a:p>
            <a:pPr marL="554355" indent="-554355" defTabSz="800734">
              <a:spcBef>
                <a:spcPts val="4900"/>
              </a:spcBef>
              <a:buBlip>
                <a:blip r:embed="rId2"/>
              </a:buBlip>
              <a:defRPr sz="4800"/>
            </a:pPr>
            <a:r>
              <a:t>Reach out to supporters to help (therapist, friends).  Be creative!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43" name="Next Steps (once emergent)"/>
          <p:cNvSpPr txBox="1"/>
          <p:nvPr>
            <p:ph type="title"/>
          </p:nvPr>
        </p:nvSpPr>
        <p:spPr>
          <a:prstGeom prst="rect">
            <a:avLst/>
          </a:prstGeom>
        </p:spPr>
        <p:txBody>
          <a:bodyPr/>
          <a:lstStyle/>
          <a:p>
            <a:pPr/>
            <a:r>
              <a:t>Next Steps (once emergent)</a:t>
            </a:r>
          </a:p>
        </p:txBody>
      </p:sp>
      <p:sp>
        <p:nvSpPr>
          <p:cNvPr id="144" name="Consider calling a Mobile Crisis Team for de-escalation and evaluation…"/>
          <p:cNvSpPr txBox="1"/>
          <p:nvPr>
            <p:ph type="body" idx="1"/>
          </p:nvPr>
        </p:nvSpPr>
        <p:spPr>
          <a:prstGeom prst="rect">
            <a:avLst/>
          </a:prstGeom>
        </p:spPr>
        <p:txBody>
          <a:bodyPr/>
          <a:lstStyle/>
          <a:p>
            <a:pPr marL="480059" indent="-480059" defTabSz="693419">
              <a:spcBef>
                <a:spcPts val="4200"/>
              </a:spcBef>
              <a:buBlip>
                <a:blip r:embed="rId2"/>
              </a:buBlip>
              <a:defRPr sz="4200"/>
            </a:pPr>
            <a:r>
              <a:t>Consider calling a Mobile Crisis Team for de-escalation and evaluation</a:t>
            </a:r>
          </a:p>
          <a:p>
            <a:pPr marL="480059" indent="-480059" defTabSz="693419">
              <a:spcBef>
                <a:spcPts val="4200"/>
              </a:spcBef>
              <a:buBlip>
                <a:blip r:embed="rId2"/>
              </a:buBlip>
              <a:defRPr sz="4200"/>
            </a:pPr>
            <a:r>
              <a:t>Reach out to psychiatrist again for help facilitating higher level of care</a:t>
            </a:r>
          </a:p>
          <a:p>
            <a:pPr marL="480059" indent="-480059" defTabSz="693419">
              <a:spcBef>
                <a:spcPts val="4200"/>
              </a:spcBef>
              <a:buBlip>
                <a:blip r:embed="rId2"/>
              </a:buBlip>
              <a:defRPr sz="4200"/>
            </a:pPr>
            <a:r>
              <a:t>Consider Mental Health Urgent Care if your county has one </a:t>
            </a:r>
          </a:p>
          <a:p>
            <a:pPr marL="480059" indent="-480059" defTabSz="693419">
              <a:spcBef>
                <a:spcPts val="4200"/>
              </a:spcBef>
              <a:buBlip>
                <a:blip r:embed="rId2"/>
              </a:buBlip>
              <a:defRPr sz="4200"/>
            </a:pPr>
            <a:r>
              <a:t>Offer a ride to an emergency for evaluation/hospitalization (or have a supporter take them)—only if this does not place anyone at risk</a:t>
            </a:r>
          </a:p>
          <a:p>
            <a:pPr marL="480059" indent="-480059" defTabSz="693419">
              <a:spcBef>
                <a:spcPts val="4200"/>
              </a:spcBef>
              <a:buBlip>
                <a:blip r:embed="rId2"/>
              </a:buBlip>
              <a:defRPr sz="4200"/>
            </a:pPr>
            <a:r>
              <a:t>If police intervention is required, when calling 911 make sure to identify that the person has a mental health issue and request the Behavioral Health Team assist with intervention</a:t>
            </a:r>
          </a:p>
          <a:p>
            <a:pPr marL="480059" indent="-480059" defTabSz="693419">
              <a:spcBef>
                <a:spcPts val="4200"/>
              </a:spcBef>
              <a:buBlip>
                <a:blip r:embed="rId2"/>
              </a:buBlip>
              <a:defRPr sz="4200"/>
            </a:pPr>
            <a:r>
              <a:t>Send the AB1424 to wherever they end up or provide to whatever team evaluates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46" name="Family Dynamics"/>
          <p:cNvSpPr txBox="1"/>
          <p:nvPr>
            <p:ph type="title"/>
          </p:nvPr>
        </p:nvSpPr>
        <p:spPr>
          <a:prstGeom prst="rect">
            <a:avLst/>
          </a:prstGeom>
        </p:spPr>
        <p:txBody>
          <a:bodyPr/>
          <a:lstStyle/>
          <a:p>
            <a:pPr/>
            <a:r>
              <a:t>Family Dynamics</a:t>
            </a:r>
          </a:p>
        </p:txBody>
      </p:sp>
      <p:sp>
        <p:nvSpPr>
          <p:cNvPr id="147" name="There is often no one right way to respond to a loved one’s untreated or underrated mental health.  Allow your family members to be where they are.…"/>
          <p:cNvSpPr txBox="1"/>
          <p:nvPr>
            <p:ph type="body" idx="1"/>
          </p:nvPr>
        </p:nvSpPr>
        <p:spPr>
          <a:prstGeom prst="rect">
            <a:avLst/>
          </a:prstGeom>
        </p:spPr>
        <p:txBody>
          <a:bodyPr/>
          <a:lstStyle/>
          <a:p>
            <a:pPr marL="560069" indent="-560069" defTabSz="808990">
              <a:spcBef>
                <a:spcPts val="4900"/>
              </a:spcBef>
              <a:buBlip>
                <a:blip r:embed="rId2"/>
              </a:buBlip>
              <a:defRPr sz="4900"/>
            </a:pPr>
            <a:r>
              <a:t>There is often no one right way to respond to a loved one’s untreated or undertreated mental health.  Allow your family members to be where they are.</a:t>
            </a:r>
          </a:p>
          <a:p>
            <a:pPr marL="560069" indent="-560069" defTabSz="808990">
              <a:spcBef>
                <a:spcPts val="4900"/>
              </a:spcBef>
              <a:buBlip>
                <a:blip r:embed="rId2"/>
              </a:buBlip>
              <a:defRPr sz="4900"/>
            </a:pPr>
            <a:r>
              <a:t>Make sure other children in the family are allowed to have needs, and attempt to ensure the mental health issue does not dominate the family to the best of your ability</a:t>
            </a:r>
          </a:p>
          <a:p>
            <a:pPr marL="560069" indent="-560069" defTabSz="808990">
              <a:spcBef>
                <a:spcPts val="4900"/>
              </a:spcBef>
              <a:buBlip>
                <a:blip r:embed="rId2"/>
              </a:buBlip>
              <a:defRPr sz="4900"/>
            </a:pPr>
            <a:r>
              <a:t>I believe it is a basic human right to feel safe in one’s own home.  Consider this when making decisions about interventions and limits</a:t>
            </a:r>
          </a:p>
          <a:p>
            <a:pPr marL="560069" indent="-560069" defTabSz="808990">
              <a:spcBef>
                <a:spcPts val="4900"/>
              </a:spcBef>
              <a:buBlip>
                <a:blip r:embed="rId2"/>
              </a:buBlip>
              <a:defRPr sz="4900"/>
            </a:pPr>
            <a:r>
              <a:t>Beware of reverse eviction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49" name="Levels of Care"/>
          <p:cNvSpPr txBox="1"/>
          <p:nvPr>
            <p:ph type="title"/>
          </p:nvPr>
        </p:nvSpPr>
        <p:spPr>
          <a:prstGeom prst="rect">
            <a:avLst/>
          </a:prstGeom>
        </p:spPr>
        <p:txBody>
          <a:bodyPr/>
          <a:lstStyle/>
          <a:p>
            <a:pPr/>
            <a:r>
              <a:t>Levels of Care</a:t>
            </a:r>
          </a:p>
        </p:txBody>
      </p:sp>
      <p:sp>
        <p:nvSpPr>
          <p:cNvPr id="150" name="Hospitalization (Locked)…"/>
          <p:cNvSpPr txBox="1"/>
          <p:nvPr>
            <p:ph type="body" idx="1"/>
          </p:nvPr>
        </p:nvSpPr>
        <p:spPr>
          <a:xfrm>
            <a:off x="1165141" y="3543448"/>
            <a:ext cx="21437602" cy="8039101"/>
          </a:xfrm>
          <a:prstGeom prst="rect">
            <a:avLst/>
          </a:prstGeom>
        </p:spPr>
        <p:txBody>
          <a:bodyPr/>
          <a:lstStyle/>
          <a:p>
            <a:pPr>
              <a:buBlip>
                <a:blip r:embed="rId2"/>
              </a:buBlip>
            </a:pPr>
            <a:r>
              <a:t>Hospitalization (Locked)</a:t>
            </a:r>
          </a:p>
          <a:p>
            <a:pPr>
              <a:buBlip>
                <a:blip r:embed="rId2"/>
              </a:buBlip>
            </a:pPr>
            <a:r>
              <a:t>Hospitalization (Voluntary)</a:t>
            </a:r>
          </a:p>
          <a:p>
            <a:pPr>
              <a:buBlip>
                <a:blip r:embed="rId2"/>
              </a:buBlip>
            </a:pPr>
            <a:r>
              <a:t>Residential (always voluntary and unlocked)</a:t>
            </a:r>
          </a:p>
          <a:p>
            <a:pPr>
              <a:buBlip>
                <a:blip r:embed="rId2"/>
              </a:buBlip>
            </a:pPr>
            <a:r>
              <a:t>Partial Hospitalization Program (PHP)/Intensive Outpatient Program (IOP)</a:t>
            </a:r>
          </a:p>
          <a:p>
            <a:pPr>
              <a:buBlip>
                <a:blip r:embed="rId2"/>
              </a:buBlip>
            </a:pPr>
            <a:r>
              <a:t>Outpatient Therapy (psychiatry, therapy, group)</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lumOff val="8921"/>
          </a:schemeClr>
        </a:solidFill>
      </p:bgPr>
    </p:bg>
    <p:spTree>
      <p:nvGrpSpPr>
        <p:cNvPr id="1" name=""/>
        <p:cNvGrpSpPr/>
        <p:nvPr/>
      </p:nvGrpSpPr>
      <p:grpSpPr>
        <a:xfrm>
          <a:off x="0" y="0"/>
          <a:ext cx="0" cy="0"/>
          <a:chOff x="0" y="0"/>
          <a:chExt cx="0" cy="0"/>
        </a:xfrm>
      </p:grpSpPr>
      <p:graphicFrame>
        <p:nvGraphicFramePr>
          <p:cNvPr id="152" name="Table"/>
          <p:cNvGraphicFramePr/>
          <p:nvPr/>
        </p:nvGraphicFramePr>
        <p:xfrm>
          <a:off x="3203127" y="1714500"/>
          <a:ext cx="17089968" cy="792480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8538634"/>
                <a:gridCol w="8538634"/>
              </a:tblGrid>
              <a:tr h="444500">
                <a:tc>
                  <a:txBody>
                    <a:bodyPr/>
                    <a:lstStyle/>
                    <a:p>
                      <a:pPr indent="228600">
                        <a:defRPr sz="1800">
                          <a:solidFill>
                            <a:srgbClr val="000000"/>
                          </a:solidFill>
                        </a:defRPr>
                      </a:pPr>
                      <a:r>
                        <a:rPr sz="3500">
                          <a:solidFill>
                            <a:srgbClr val="FFFFFF"/>
                          </a:solidFill>
                          <a:latin typeface="Cochin"/>
                          <a:ea typeface="Cochin"/>
                          <a:cs typeface="Cochin"/>
                          <a:sym typeface="Cochin"/>
                        </a:rPr>
                        <a:t>Private Insurance</a:t>
                      </a:r>
                    </a:p>
                  </a:txBody>
                  <a:tcPr marL="0" marR="0" marT="0" marB="0" anchor="t" anchorCtr="0" horzOverflow="overflow">
                    <a:lnL w="12700">
                      <a:solidFill>
                        <a:srgbClr val="354952"/>
                      </a:solidFill>
                      <a:miter lim="400000"/>
                    </a:lnL>
                  </a:tcPr>
                </a:tc>
                <a:tc>
                  <a:txBody>
                    <a:bodyPr/>
                    <a:lstStyle/>
                    <a:p>
                      <a:pPr indent="228600">
                        <a:defRPr sz="1800">
                          <a:solidFill>
                            <a:srgbClr val="000000"/>
                          </a:solidFill>
                        </a:defRPr>
                      </a:pPr>
                      <a:r>
                        <a:rPr sz="3500">
                          <a:solidFill>
                            <a:srgbClr val="FFFFFF"/>
                          </a:solidFill>
                          <a:latin typeface="Cochin"/>
                          <a:ea typeface="Cochin"/>
                          <a:cs typeface="Cochin"/>
                          <a:sym typeface="Cochin"/>
                        </a:rPr>
                        <a:t>Public Insurance</a:t>
                      </a:r>
                    </a:p>
                  </a:txBody>
                  <a:tcPr marL="0" marR="0" marT="0" marB="0" anchor="t" anchorCtr="0" horzOverflow="overflow">
                    <a:lnR w="12700">
                      <a:solidFill>
                        <a:srgbClr val="354952"/>
                      </a:solidFill>
                      <a:miter lim="400000"/>
                    </a:lnR>
                  </a:tcPr>
                </a:tc>
              </a:tr>
              <a:tr h="444500">
                <a:tc>
                  <a:txBody>
                    <a:bodyPr/>
                    <a:lstStyle/>
                    <a:p>
                      <a:pPr indent="228600">
                        <a:defRPr sz="3500">
                          <a:latin typeface="Cochin"/>
                          <a:ea typeface="Cochin"/>
                          <a:cs typeface="Cochin"/>
                          <a:sym typeface="Cochin"/>
                        </a:defRPr>
                      </a:pPr>
                    </a:p>
                  </a:txBody>
                  <a:tcPr marL="0" marR="0" marT="0" marB="0" anchor="t" anchorCtr="0" horzOverflow="overflow">
                    <a:solidFill>
                      <a:srgbClr val="FFFFFF"/>
                    </a:solidFill>
                  </a:tcPr>
                </a:tc>
                <a:tc>
                  <a:txBody>
                    <a:bodyPr/>
                    <a:lstStyle/>
                    <a:p>
                      <a:pPr indent="228600">
                        <a:defRPr sz="1800">
                          <a:solidFill>
                            <a:srgbClr val="000000"/>
                          </a:solidFill>
                        </a:defRPr>
                      </a:pPr>
                      <a:r>
                        <a:rPr sz="3500">
                          <a:solidFill>
                            <a:srgbClr val="5E5E5E"/>
                          </a:solidFill>
                          <a:latin typeface="Cochin"/>
                          <a:ea typeface="Cochin"/>
                          <a:cs typeface="Cochin"/>
                          <a:sym typeface="Cochin"/>
                        </a:rPr>
                        <a:t>Long Term Locked
</a:t>
                      </a:r>
                    </a:p>
                  </a:txBody>
                  <a:tcPr marL="0" marR="0" marT="0" marB="0" anchor="t" anchorCtr="0" horzOverflow="overflow">
                    <a:solidFill>
                      <a:srgbClr val="FFFFFF"/>
                    </a:solidFill>
                  </a:tcPr>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Involuntary Inpatient Hospitalization</a:t>
                      </a:r>
                    </a:p>
                  </a:txBody>
                  <a:tcPr marL="0" marR="0" marT="0" marB="0" anchor="t" anchorCtr="0" horzOverflow="overflow"/>
                </a:tc>
                <a:tc>
                  <a:txBody>
                    <a:bodyPr/>
                    <a:lstStyle/>
                    <a:p>
                      <a:pPr indent="228600">
                        <a:defRPr sz="1800">
                          <a:solidFill>
                            <a:srgbClr val="000000"/>
                          </a:solidFill>
                        </a:defRPr>
                      </a:pPr>
                      <a:r>
                        <a:rPr sz="3500">
                          <a:solidFill>
                            <a:srgbClr val="5E5E5E"/>
                          </a:solidFill>
                          <a:latin typeface="Cochin"/>
                          <a:ea typeface="Cochin"/>
                          <a:cs typeface="Cochin"/>
                          <a:sym typeface="Cochin"/>
                        </a:rPr>
                        <a:t>Involuntary Inpatient Hospitalization
</a:t>
                      </a:r>
                    </a:p>
                  </a:txBody>
                  <a:tcPr marL="0" marR="0" marT="0" marB="0" anchor="t" anchorCtr="0" horzOverflow="overflow"/>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Voluntary Inpatient Hospitalization
</a:t>
                      </a:r>
                    </a:p>
                  </a:txBody>
                  <a:tcPr marL="0" marR="0" marT="0" marB="0" anchor="t" anchorCtr="0" horzOverflow="overflow">
                    <a:solidFill>
                      <a:srgbClr val="FFFFFF"/>
                    </a:solidFill>
                  </a:tcPr>
                </a:tc>
                <a:tc>
                  <a:txBody>
                    <a:bodyPr/>
                    <a:lstStyle/>
                    <a:p>
                      <a:pPr indent="228600">
                        <a:defRPr sz="1800">
                          <a:solidFill>
                            <a:srgbClr val="000000"/>
                          </a:solidFill>
                        </a:defRPr>
                      </a:pPr>
                      <a:r>
                        <a:rPr sz="3500">
                          <a:solidFill>
                            <a:srgbClr val="5E5E5E"/>
                          </a:solidFill>
                          <a:latin typeface="Cochin"/>
                          <a:ea typeface="Cochin"/>
                          <a:cs typeface="Cochin"/>
                          <a:sym typeface="Cochin"/>
                        </a:rPr>
                        <a:t>XXXXX</a:t>
                      </a:r>
                    </a:p>
                  </a:txBody>
                  <a:tcPr marL="0" marR="0" marT="0" marB="0" anchor="t" anchorCtr="0" horzOverflow="overflow">
                    <a:solidFill>
                      <a:srgbClr val="FFFFFF"/>
                    </a:solidFill>
                  </a:tcPr>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Residential Treatment (2 weeks-??)</a:t>
                      </a:r>
                    </a:p>
                  </a:txBody>
                  <a:tcPr marL="0" marR="0" marT="0" marB="0" anchor="t" anchorCtr="0" horzOverflow="overflow"/>
                </a:tc>
                <a:tc>
                  <a:txBody>
                    <a:bodyPr/>
                    <a:lstStyle/>
                    <a:p>
                      <a:pPr indent="228600">
                        <a:defRPr sz="1800">
                          <a:solidFill>
                            <a:srgbClr val="000000"/>
                          </a:solidFill>
                        </a:defRPr>
                      </a:pPr>
                      <a:r>
                        <a:rPr sz="3500">
                          <a:solidFill>
                            <a:srgbClr val="5E5E5E"/>
                          </a:solidFill>
                          <a:latin typeface="Cochin"/>
                          <a:ea typeface="Cochin"/>
                          <a:cs typeface="Cochin"/>
                          <a:sym typeface="Cochin"/>
                        </a:rPr>
                        <a:t>Crisis Residential Treatment (2-4 weeks)
</a:t>
                      </a:r>
                    </a:p>
                  </a:txBody>
                  <a:tcPr marL="0" marR="0" marT="0" marB="0" anchor="t" anchorCtr="0" horzOverflow="overflow"/>
                </a:tc>
              </a:tr>
              <a:tr h="1308100">
                <a:tc>
                  <a:txBody>
                    <a:bodyPr/>
                    <a:lstStyle/>
                    <a:p>
                      <a:pPr indent="228600">
                        <a:defRPr sz="1800">
                          <a:solidFill>
                            <a:srgbClr val="000000"/>
                          </a:solidFill>
                        </a:defRPr>
                      </a:pPr>
                      <a:r>
                        <a:rPr sz="3500">
                          <a:solidFill>
                            <a:srgbClr val="5E5E5E"/>
                          </a:solidFill>
                          <a:latin typeface="Cochin"/>
                          <a:ea typeface="Cochin"/>
                          <a:cs typeface="Cochin"/>
                          <a:sym typeface="Cochin"/>
                        </a:rPr>
                        <a:t>Partial Hospitalization Program 
5 days/week
4-6 hours/day</a:t>
                      </a:r>
                    </a:p>
                  </a:txBody>
                  <a:tcPr marL="0" marR="0" marT="0" marB="0" anchor="t" anchorCtr="0" horzOverflow="overflow">
                    <a:solidFill>
                      <a:srgbClr val="FFFFFF"/>
                    </a:solidFill>
                  </a:tcPr>
                </a:tc>
                <a:tc>
                  <a:txBody>
                    <a:bodyPr/>
                    <a:lstStyle/>
                    <a:p>
                      <a:pPr indent="228600">
                        <a:defRPr sz="1800">
                          <a:solidFill>
                            <a:srgbClr val="000000"/>
                          </a:solidFill>
                        </a:defRPr>
                      </a:pPr>
                      <a:r>
                        <a:rPr sz="3500">
                          <a:solidFill>
                            <a:srgbClr val="5E5E5E"/>
                          </a:solidFill>
                          <a:latin typeface="Cochin"/>
                          <a:ea typeface="Cochin"/>
                          <a:cs typeface="Cochin"/>
                          <a:sym typeface="Cochin"/>
                        </a:rPr>
                        <a:t>XXXXX</a:t>
                      </a:r>
                    </a:p>
                  </a:txBody>
                  <a:tcPr marL="0" marR="0" marT="0" marB="0" anchor="t" anchorCtr="0" horzOverflow="overflow">
                    <a:solidFill>
                      <a:srgbClr val="FFFFFF"/>
                    </a:solidFill>
                  </a:tcPr>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Intensive Outpatient Program
3 days/week
2-4 hours day</a:t>
                      </a:r>
                    </a:p>
                  </a:txBody>
                  <a:tcPr marL="0" marR="0" marT="0" marB="0" anchor="t" anchorCtr="0" horzOverflow="overflow"/>
                </a:tc>
                <a:tc>
                  <a:txBody>
                    <a:bodyPr/>
                    <a:lstStyle/>
                    <a:p>
                      <a:pPr indent="228600">
                        <a:defRPr sz="1800">
                          <a:solidFill>
                            <a:srgbClr val="000000"/>
                          </a:solidFill>
                        </a:defRPr>
                      </a:pPr>
                      <a:r>
                        <a:rPr sz="3500">
                          <a:solidFill>
                            <a:srgbClr val="5E5E5E"/>
                          </a:solidFill>
                          <a:latin typeface="Cochin"/>
                          <a:ea typeface="Cochin"/>
                          <a:cs typeface="Cochin"/>
                          <a:sym typeface="Cochin"/>
                        </a:rPr>
                        <a:t>Day Rehabilitation Program
</a:t>
                      </a:r>
                    </a:p>
                  </a:txBody>
                  <a:tcPr marL="0" marR="0" marT="0" marB="0" anchor="t" anchorCtr="0" horzOverflow="overflow"/>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Psychiatry</a:t>
                      </a:r>
                    </a:p>
                  </a:txBody>
                  <a:tcPr marL="0" marR="0" marT="0" marB="0" anchor="t" anchorCtr="0" horzOverflow="overflow">
                    <a:solidFill>
                      <a:srgbClr val="FFFFFF"/>
                    </a:solidFill>
                  </a:tcPr>
                </a:tc>
                <a:tc>
                  <a:txBody>
                    <a:bodyPr/>
                    <a:lstStyle/>
                    <a:p>
                      <a:pPr indent="228600">
                        <a:defRPr sz="1800">
                          <a:solidFill>
                            <a:srgbClr val="000000"/>
                          </a:solidFill>
                        </a:defRPr>
                      </a:pPr>
                      <a:r>
                        <a:rPr sz="3500">
                          <a:solidFill>
                            <a:srgbClr val="5E5E5E"/>
                          </a:solidFill>
                          <a:latin typeface="Cochin"/>
                          <a:ea typeface="Cochin"/>
                          <a:cs typeface="Cochin"/>
                          <a:sym typeface="Cochin"/>
                        </a:rPr>
                        <a:t>Psychiatry
</a:t>
                      </a:r>
                    </a:p>
                  </a:txBody>
                  <a:tcPr marL="0" marR="0" marT="0" marB="0" anchor="t" anchorCtr="0" horzOverflow="overflow">
                    <a:solidFill>
                      <a:srgbClr val="FFFFFF"/>
                    </a:solidFill>
                  </a:tcPr>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Therapy</a:t>
                      </a:r>
                    </a:p>
                  </a:txBody>
                  <a:tcPr marL="0" marR="0" marT="0" marB="0" anchor="t" anchorCtr="0" horzOverflow="overflow"/>
                </a:tc>
                <a:tc>
                  <a:txBody>
                    <a:bodyPr/>
                    <a:lstStyle/>
                    <a:p>
                      <a:pPr indent="228600">
                        <a:defRPr sz="1800">
                          <a:solidFill>
                            <a:srgbClr val="000000"/>
                          </a:solidFill>
                        </a:defRPr>
                      </a:pPr>
                      <a:r>
                        <a:rPr sz="3500">
                          <a:solidFill>
                            <a:srgbClr val="5E5E5E"/>
                          </a:solidFill>
                          <a:latin typeface="Cochin"/>
                          <a:ea typeface="Cochin"/>
                          <a:cs typeface="Cochin"/>
                          <a:sym typeface="Cochin"/>
                        </a:rPr>
                        <a:t>Case Management/Therapy
</a:t>
                      </a:r>
                    </a:p>
                  </a:txBody>
                  <a:tcPr marL="0" marR="0" marT="0" marB="0" anchor="t" anchorCtr="0" horzOverflow="overflow"/>
                </a:tc>
              </a:tr>
              <a:tr h="444500">
                <a:tc>
                  <a:txBody>
                    <a:bodyPr/>
                    <a:lstStyle/>
                    <a:p>
                      <a:pPr indent="228600">
                        <a:defRPr sz="1800">
                          <a:solidFill>
                            <a:srgbClr val="000000"/>
                          </a:solidFill>
                        </a:defRPr>
                      </a:pPr>
                      <a:r>
                        <a:rPr sz="3500">
                          <a:solidFill>
                            <a:srgbClr val="5E5E5E"/>
                          </a:solidFill>
                          <a:latin typeface="Cochin"/>
                          <a:ea typeface="Cochin"/>
                          <a:cs typeface="Cochin"/>
                          <a:sym typeface="Cochin"/>
                        </a:rPr>
                        <a:t>Group Therapy
</a:t>
                      </a:r>
                    </a:p>
                  </a:txBody>
                  <a:tcPr marL="0" marR="0" marT="0" marB="0" anchor="t" anchorCtr="0" horzOverflow="overflow">
                    <a:solidFill>
                      <a:srgbClr val="FFFFFF"/>
                    </a:solidFill>
                  </a:tcPr>
                </a:tc>
                <a:tc>
                  <a:txBody>
                    <a:bodyPr/>
                    <a:lstStyle/>
                    <a:p>
                      <a:pPr indent="228600">
                        <a:defRPr sz="1800">
                          <a:solidFill>
                            <a:srgbClr val="000000"/>
                          </a:solidFill>
                        </a:defRPr>
                      </a:pPr>
                      <a:r>
                        <a:rPr sz="3500">
                          <a:solidFill>
                            <a:srgbClr val="5E5E5E"/>
                          </a:solidFill>
                          <a:latin typeface="Cochin"/>
                          <a:ea typeface="Cochin"/>
                          <a:cs typeface="Cochin"/>
                          <a:sym typeface="Cochin"/>
                        </a:rPr>
                        <a:t>Group Therapy</a:t>
                      </a:r>
                    </a:p>
                  </a:txBody>
                  <a:tcPr marL="0" marR="0" marT="0" marB="0" anchor="t" anchorCtr="0" horzOverflow="overflow">
                    <a:solidFill>
                      <a:srgbClr val="FFFFFF"/>
                    </a:solidFill>
                  </a:tcPr>
                </a:tc>
              </a:tr>
            </a:tbl>
          </a:graphicData>
        </a:graphic>
      </p:graphicFrame>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What to Know WhenYour Loved One is Placed on a 5150"/>
          <p:cNvSpPr txBox="1"/>
          <p:nvPr>
            <p:ph type="title"/>
          </p:nvPr>
        </p:nvSpPr>
        <p:spPr>
          <a:prstGeom prst="rect">
            <a:avLst/>
          </a:prstGeom>
        </p:spPr>
        <p:txBody>
          <a:bodyPr/>
          <a:lstStyle/>
          <a:p>
            <a:pPr/>
            <a:r>
              <a:t>What to Know WhenYour Loved One is Placed on a 5150</a:t>
            </a:r>
          </a:p>
        </p:txBody>
      </p:sp>
      <p:sp>
        <p:nvSpPr>
          <p:cNvPr id="155" name="It is NOT a guarantee of hospitalization.…"/>
          <p:cNvSpPr txBox="1"/>
          <p:nvPr>
            <p:ph type="body" idx="1"/>
          </p:nvPr>
        </p:nvSpPr>
        <p:spPr>
          <a:prstGeom prst="rect">
            <a:avLst/>
          </a:prstGeom>
        </p:spPr>
        <p:txBody>
          <a:bodyPr/>
          <a:lstStyle/>
          <a:p>
            <a:pPr marL="442341" indent="-442341" defTabSz="638937">
              <a:spcBef>
                <a:spcPts val="3800"/>
              </a:spcBef>
              <a:buBlip>
                <a:blip r:embed="rId2"/>
              </a:buBlip>
              <a:defRPr sz="3870"/>
            </a:pPr>
            <a:r>
              <a:t>It is NOT a guarantee of hospitalization.</a:t>
            </a:r>
          </a:p>
          <a:p>
            <a:pPr marL="442341" indent="-442341" defTabSz="638937">
              <a:spcBef>
                <a:spcPts val="3800"/>
              </a:spcBef>
              <a:buBlip>
                <a:blip r:embed="rId2"/>
              </a:buBlip>
              <a:defRPr sz="3870"/>
            </a:pPr>
            <a:r>
              <a:t>It can be dropped at any time during the 72 hour hold- you must let the psych team know if they are not welcome back home.  STAY IN TOUCH WITH THE EVALUATION TEAM IN THE E.D.</a:t>
            </a:r>
          </a:p>
          <a:p>
            <a:pPr marL="442341" indent="-442341" defTabSz="638937">
              <a:spcBef>
                <a:spcPts val="3800"/>
              </a:spcBef>
              <a:buBlip>
                <a:blip r:embed="rId2"/>
              </a:buBlip>
              <a:defRPr sz="3870"/>
            </a:pPr>
            <a:r>
              <a:t>If they have private insurance &amp; there are no beds at the facility, it is likely they will be transferred to a different treatment facility with a bed. (This is not likely if they have Medical).  YOU HAVE NO SAY OVER THIS</a:t>
            </a:r>
          </a:p>
          <a:p>
            <a:pPr marL="442341" indent="-442341" defTabSz="638937">
              <a:spcBef>
                <a:spcPts val="3800"/>
              </a:spcBef>
              <a:buBlip>
                <a:blip r:embed="rId2"/>
              </a:buBlip>
              <a:defRPr sz="3870"/>
            </a:pPr>
            <a:r>
              <a:t>Attempt to stay in touch with the treating team wherever your loved one is and ask to be updated with changes and developments</a:t>
            </a:r>
          </a:p>
          <a:p>
            <a:pPr marL="442341" indent="-442341" defTabSz="638937">
              <a:spcBef>
                <a:spcPts val="3800"/>
              </a:spcBef>
              <a:buBlip>
                <a:blip r:embed="rId2"/>
              </a:buBlip>
              <a:defRPr sz="3870"/>
            </a:pPr>
            <a:r>
              <a:t>You do NOT have to accept your loved one back home if you feel that is not safe until treatment has occurred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Once the 72 hours is up…"/>
          <p:cNvSpPr txBox="1"/>
          <p:nvPr>
            <p:ph type="title"/>
          </p:nvPr>
        </p:nvSpPr>
        <p:spPr>
          <a:prstGeom prst="rect">
            <a:avLst/>
          </a:prstGeom>
        </p:spPr>
        <p:txBody>
          <a:bodyPr/>
          <a:lstStyle/>
          <a:p>
            <a:pPr/>
            <a:r>
              <a:t>Once the 72 hours is up…</a:t>
            </a:r>
          </a:p>
        </p:txBody>
      </p:sp>
      <p:sp>
        <p:nvSpPr>
          <p:cNvPr id="158" name="A decision must be made whether or not to extend to a 5250 hold (14 days).  A hearing is held if your loved one wants to contest the hold (they will have a patients rights advocate who will represent them).…"/>
          <p:cNvSpPr txBox="1"/>
          <p:nvPr>
            <p:ph type="body" idx="1"/>
          </p:nvPr>
        </p:nvSpPr>
        <p:spPr>
          <a:prstGeom prst="rect">
            <a:avLst/>
          </a:prstGeom>
        </p:spPr>
        <p:txBody>
          <a:bodyPr/>
          <a:lstStyle/>
          <a:p>
            <a:pPr>
              <a:buBlip>
                <a:blip r:embed="rId2"/>
              </a:buBlip>
            </a:pPr>
            <a:r>
              <a:t>A decision must be made whether or not to extend to a 5250 hold (14 days).  A hearing is held if your loved one wants to contest the hold (they will have a patients rights advocate who will represent them).</a:t>
            </a:r>
          </a:p>
          <a:p>
            <a:pPr>
              <a:buBlip>
                <a:blip r:embed="rId2"/>
              </a:buBlip>
            </a:pPr>
            <a:r>
              <a:t>Again, the treating them can drop this hold at any point during the 14 days if they think they are no longer meeting criteria and can be safely discharged</a:t>
            </a:r>
          </a:p>
          <a:p>
            <a:pPr>
              <a:buBlip>
                <a:blip r:embed="rId2"/>
              </a:buBlip>
            </a:pPr>
            <a:r>
              <a:t>A Riese hearing (aka “capacity hearing”) may also be held if the treating team wants to administer antipsychotic medication but your loved one is refusing.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Beyond 5250—Temporary Conservatorship"/>
          <p:cNvSpPr txBox="1"/>
          <p:nvPr>
            <p:ph type="title"/>
          </p:nvPr>
        </p:nvSpPr>
        <p:spPr>
          <a:prstGeom prst="rect">
            <a:avLst/>
          </a:prstGeom>
        </p:spPr>
        <p:txBody>
          <a:bodyPr/>
          <a:lstStyle/>
          <a:p>
            <a:pPr/>
            <a:r>
              <a:t>Beyond 5250—Temporary Conservatorship</a:t>
            </a:r>
          </a:p>
        </p:txBody>
      </p:sp>
      <p:sp>
        <p:nvSpPr>
          <p:cNvPr id="161" name="If your loved one still is deemed ill and not wanting treatment following the 14 day hold, the treating team often then files for temporary conservatorship.  This allows them to continue treating them involuntarily at the hospital. YOU CAN ALSO REQUEST T"/>
          <p:cNvSpPr txBox="1"/>
          <p:nvPr>
            <p:ph type="body" idx="1"/>
          </p:nvPr>
        </p:nvSpPr>
        <p:spPr>
          <a:prstGeom prst="rect">
            <a:avLst/>
          </a:prstGeom>
        </p:spPr>
        <p:txBody>
          <a:bodyPr/>
          <a:lstStyle/>
          <a:p>
            <a:pPr>
              <a:buBlip>
                <a:blip r:embed="rId2"/>
              </a:buBlip>
            </a:pPr>
            <a:r>
              <a:t>If your loved one still is deemed ill and not wanting treatment following the 14 day hold, the treating team often then files for temporary conservatorship.  This allows them to continue treating them involuntarily at the hospital. YOU CAN ALSO REQUEST THEM TO FILE TEMPORARY CONSERVATORSHIP</a:t>
            </a:r>
          </a:p>
          <a:p>
            <a:pPr>
              <a:buBlip>
                <a:blip r:embed="rId2"/>
              </a:buBlip>
            </a:pPr>
            <a:r>
              <a:t>If they are believed to need longer term locked stabilization they will likely put in an application to the county’s long term locked facility (only paid for if your loved one is on Medi-cal).</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What to Do When Your Loved One is Hospitalized"/>
          <p:cNvSpPr txBox="1"/>
          <p:nvPr>
            <p:ph type="title"/>
          </p:nvPr>
        </p:nvSpPr>
        <p:spPr>
          <a:prstGeom prst="rect">
            <a:avLst/>
          </a:prstGeom>
        </p:spPr>
        <p:txBody>
          <a:bodyPr/>
          <a:lstStyle/>
          <a:p>
            <a:pPr/>
            <a:r>
              <a:t>What to Do When Your Loved One is Hospitalized</a:t>
            </a:r>
          </a:p>
        </p:txBody>
      </p:sp>
      <p:sp>
        <p:nvSpPr>
          <p:cNvPr id="164" name="Send the hospital where your loved one is admitted your AB1424 form as soon as possible &amp; request a “goals conference” within the first few days…"/>
          <p:cNvSpPr txBox="1"/>
          <p:nvPr>
            <p:ph type="body" idx="1"/>
          </p:nvPr>
        </p:nvSpPr>
        <p:spPr>
          <a:prstGeom prst="rect">
            <a:avLst/>
          </a:prstGeom>
        </p:spPr>
        <p:txBody>
          <a:bodyPr/>
          <a:lstStyle/>
          <a:p>
            <a:pPr>
              <a:buBlip>
                <a:blip r:embed="rId2"/>
              </a:buBlip>
            </a:pPr>
            <a:r>
              <a:t>Send the hospital where your loved one is admitted your AB1424 form as soon as possible &amp; request a “goals conference” within the first few days</a:t>
            </a:r>
          </a:p>
          <a:p>
            <a:pPr>
              <a:buBlip>
                <a:blip r:embed="rId2"/>
              </a:buBlip>
            </a:pPr>
            <a:r>
              <a:t>Make sure to get the contact information of the assigned social worker as soon as possible</a:t>
            </a:r>
          </a:p>
          <a:p>
            <a:pPr>
              <a:buBlip>
                <a:blip r:embed="rId2"/>
              </a:buBlip>
            </a:pPr>
            <a:r>
              <a:t>Ask when visiting hours are (if you plan on visiting them)</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Hospitalization is Stabilization, Not Treatment"/>
          <p:cNvSpPr txBox="1"/>
          <p:nvPr>
            <p:ph type="title"/>
          </p:nvPr>
        </p:nvSpPr>
        <p:spPr>
          <a:prstGeom prst="rect">
            <a:avLst/>
          </a:prstGeom>
        </p:spPr>
        <p:txBody>
          <a:bodyPr/>
          <a:lstStyle/>
          <a:p>
            <a:pPr/>
            <a:r>
              <a:t>Hospitalization is Stabilization, Not Treatment</a:t>
            </a:r>
          </a:p>
        </p:txBody>
      </p:sp>
      <p:sp>
        <p:nvSpPr>
          <p:cNvPr id="167" name="In the goals conference make sure to discuss the discharge plan (which is where true treatment will happen)…"/>
          <p:cNvSpPr txBox="1"/>
          <p:nvPr>
            <p:ph type="body" idx="1"/>
          </p:nvPr>
        </p:nvSpPr>
        <p:spPr>
          <a:prstGeom prst="rect">
            <a:avLst/>
          </a:prstGeom>
        </p:spPr>
        <p:txBody>
          <a:bodyPr/>
          <a:lstStyle/>
          <a:p>
            <a:pPr marL="525780" indent="-525780" defTabSz="759459">
              <a:spcBef>
                <a:spcPts val="4600"/>
              </a:spcBef>
              <a:buBlip>
                <a:blip r:embed="rId2"/>
              </a:buBlip>
              <a:defRPr sz="4600"/>
            </a:pPr>
            <a:r>
              <a:t>In the goals conference make sure to discuss the discharge plan (which is where true treatment will happen)</a:t>
            </a:r>
          </a:p>
          <a:p>
            <a:pPr marL="525780" indent="-525780" defTabSz="759459">
              <a:spcBef>
                <a:spcPts val="4600"/>
              </a:spcBef>
              <a:buBlip>
                <a:blip r:embed="rId2"/>
              </a:buBlip>
              <a:defRPr sz="4600"/>
            </a:pPr>
            <a:r>
              <a:t>It is right to expect a discharge plan to include one of the following:</a:t>
            </a:r>
          </a:p>
          <a:p>
            <a:pPr lvl="1" marL="1051560" indent="-525780" defTabSz="759459">
              <a:spcBef>
                <a:spcPts val="4600"/>
              </a:spcBef>
              <a:buBlip>
                <a:blip r:embed="rId2"/>
              </a:buBlip>
              <a:defRPr sz="4600"/>
            </a:pPr>
            <a:r>
              <a:t>Transition to residential program</a:t>
            </a:r>
          </a:p>
          <a:p>
            <a:pPr lvl="1" marL="1051560" indent="-525780" defTabSz="759459">
              <a:spcBef>
                <a:spcPts val="4600"/>
              </a:spcBef>
              <a:buBlip>
                <a:blip r:embed="rId2"/>
              </a:buBlip>
              <a:defRPr sz="4600"/>
            </a:pPr>
            <a:r>
              <a:t>Referral and first appointment to start a PHP/IOP </a:t>
            </a:r>
          </a:p>
          <a:p>
            <a:pPr lvl="1" marL="1051560" indent="-525780" defTabSz="759459">
              <a:spcBef>
                <a:spcPts val="4600"/>
              </a:spcBef>
              <a:buBlip>
                <a:blip r:embed="rId2"/>
              </a:buBlip>
              <a:defRPr sz="4600"/>
            </a:pPr>
            <a:r>
              <a:t>Referral and first appointment to a psychiatrist/therapist</a:t>
            </a:r>
          </a:p>
          <a:p>
            <a:pPr lvl="1" marL="1051560" indent="-525780" defTabSz="759459">
              <a:spcBef>
                <a:spcPts val="4600"/>
              </a:spcBef>
              <a:buBlip>
                <a:blip r:embed="rId2"/>
              </a:buBlip>
              <a:defRPr sz="4600"/>
            </a:pPr>
            <a:r>
              <a:t>Community resources to consider (groups, clubhouses, support groups)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B5DEDE"/>
        </a:solidFill>
      </p:bgPr>
    </p:bg>
    <p:spTree>
      <p:nvGrpSpPr>
        <p:cNvPr id="1" name=""/>
        <p:cNvGrpSpPr/>
        <p:nvPr/>
      </p:nvGrpSpPr>
      <p:grpSpPr>
        <a:xfrm>
          <a:off x="0" y="0"/>
          <a:ext cx="0" cy="0"/>
          <a:chOff x="0" y="0"/>
          <a:chExt cx="0" cy="0"/>
        </a:xfrm>
      </p:grpSpPr>
      <p:sp>
        <p:nvSpPr>
          <p:cNvPr id="169" name="Mobile Crisis Team Numbers"/>
          <p:cNvSpPr txBox="1"/>
          <p:nvPr>
            <p:ph type="title"/>
          </p:nvPr>
        </p:nvSpPr>
        <p:spPr>
          <a:prstGeom prst="rect">
            <a:avLst/>
          </a:prstGeom>
        </p:spPr>
        <p:txBody>
          <a:bodyPr/>
          <a:lstStyle/>
          <a:p>
            <a:pPr/>
            <a:r>
              <a:t>Mobile Crisis Team Numbers</a:t>
            </a:r>
          </a:p>
        </p:txBody>
      </p:sp>
      <p:graphicFrame>
        <p:nvGraphicFramePr>
          <p:cNvPr id="170" name="Table"/>
          <p:cNvGraphicFramePr/>
          <p:nvPr/>
        </p:nvGraphicFramePr>
        <p:xfrm>
          <a:off x="4016605" y="3733022"/>
          <a:ext cx="16776443" cy="8026398"/>
        </p:xfrm>
        <a:graphic xmlns:a="http://schemas.openxmlformats.org/drawingml/2006/main">
          <a:graphicData uri="http://schemas.openxmlformats.org/drawingml/2006/table">
            <a:tbl>
              <a:tblPr firstCol="1" firstRow="0" lastCol="0" lastRow="0" bandCol="0" bandRow="0" rtl="0">
                <a:tableStyleId>{4C3C2611-4C71-4FC5-86AE-919BDF0F9419}</a:tableStyleId>
              </a:tblPr>
              <a:tblGrid>
                <a:gridCol w="5592147"/>
                <a:gridCol w="5592147"/>
                <a:gridCol w="5592147"/>
              </a:tblGrid>
              <a:tr h="1337733">
                <a:tc>
                  <a:txBody>
                    <a:bodyPr/>
                    <a:lstStyle/>
                    <a:p>
                      <a:pPr defTabSz="914400">
                        <a:tabLst>
                          <a:tab pos="1638300" algn="l"/>
                        </a:tabLst>
                        <a:defRPr sz="1800">
                          <a:solidFill>
                            <a:srgbClr val="000000"/>
                          </a:solidFill>
                        </a:defRPr>
                      </a:pPr>
                      <a:r>
                        <a:rPr sz="4200">
                          <a:solidFill>
                            <a:srgbClr val="FFFFFF"/>
                          </a:solidFill>
                          <a:sym typeface="Baskerville"/>
                        </a:rPr>
                        <a:t>San Francisco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415-970-4000</a:t>
                      </a:r>
                    </a:p>
                  </a:txBody>
                  <a:tcPr marL="50800" marR="50800" marT="50800" marB="50800" anchor="ctr" anchorCtr="0" horzOverflow="overflow"/>
                </a:tc>
                <a:tc>
                  <a:txBody>
                    <a:bodyPr/>
                    <a:lstStyle/>
                    <a:p>
                      <a:pPr defTabSz="914400">
                        <a:tabLst>
                          <a:tab pos="1638300" algn="l"/>
                        </a:tabLst>
                        <a:defRPr sz="4200">
                          <a:sym typeface="Baskerville"/>
                        </a:defRPr>
                      </a:pPr>
                    </a:p>
                  </a:txBody>
                  <a:tcPr marL="50800" marR="50800" marT="50800" marB="50800" anchor="ctr" anchorCtr="0" horzOverflow="overflow"/>
                </a:tc>
              </a:tr>
              <a:tr h="1337733">
                <a:tc>
                  <a:txBody>
                    <a:bodyPr/>
                    <a:lstStyle/>
                    <a:p>
                      <a:pPr defTabSz="914400">
                        <a:tabLst>
                          <a:tab pos="1638300" algn="l"/>
                        </a:tabLst>
                        <a:defRPr sz="1800">
                          <a:solidFill>
                            <a:srgbClr val="000000"/>
                          </a:solidFill>
                        </a:defRPr>
                      </a:pPr>
                      <a:r>
                        <a:rPr sz="4200">
                          <a:solidFill>
                            <a:srgbClr val="FFFFFF"/>
                          </a:solidFill>
                          <a:sym typeface="Baskerville"/>
                        </a:rPr>
                        <a:t>San Mateo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650-573-0350 </a:t>
                      </a:r>
                    </a:p>
                  </a:txBody>
                  <a:tcPr marL="50800" marR="50800" marT="50800" marB="50800" anchor="ctr" anchorCtr="0" horzOverflow="overflow"/>
                </a:tc>
                <a:tc>
                  <a:txBody>
                    <a:bodyPr/>
                    <a:lstStyle/>
                    <a:p>
                      <a:pPr defTabSz="914400">
                        <a:tabLst>
                          <a:tab pos="1638300" algn="l"/>
                        </a:tabLst>
                        <a:defRPr sz="4200">
                          <a:sym typeface="Baskerville"/>
                        </a:defRPr>
                      </a:pPr>
                    </a:p>
                  </a:txBody>
                  <a:tcPr marL="50800" marR="50800" marT="50800" marB="50800" anchor="ctr" anchorCtr="0" horzOverflow="overflow"/>
                </a:tc>
              </a:tr>
              <a:tr h="1337733">
                <a:tc>
                  <a:txBody>
                    <a:bodyPr/>
                    <a:lstStyle/>
                    <a:p>
                      <a:pPr defTabSz="914400">
                        <a:tabLst>
                          <a:tab pos="1638300" algn="l"/>
                        </a:tabLst>
                        <a:defRPr sz="1800">
                          <a:solidFill>
                            <a:srgbClr val="000000"/>
                          </a:solidFill>
                        </a:defRPr>
                      </a:pPr>
                      <a:r>
                        <a:rPr sz="4200">
                          <a:solidFill>
                            <a:srgbClr val="FFFFFF"/>
                          </a:solidFill>
                          <a:sym typeface="Baskerville"/>
                        </a:rPr>
                        <a:t>Santa Clara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1-800-704-0900 </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TRUST Non-Urgent Response Team, call 988</a:t>
                      </a:r>
                    </a:p>
                  </a:txBody>
                  <a:tcPr marL="50800" marR="50800" marT="50800" marB="50800" anchor="ctr" anchorCtr="0" horzOverflow="overflow"/>
                </a:tc>
              </a:tr>
              <a:tr h="1337733">
                <a:tc>
                  <a:txBody>
                    <a:bodyPr/>
                    <a:lstStyle/>
                    <a:p>
                      <a:pPr defTabSz="914400">
                        <a:tabLst>
                          <a:tab pos="1638300" algn="l"/>
                        </a:tabLst>
                        <a:defRPr sz="1800">
                          <a:solidFill>
                            <a:srgbClr val="000000"/>
                          </a:solidFill>
                        </a:defRPr>
                      </a:pPr>
                      <a:r>
                        <a:rPr sz="4200">
                          <a:solidFill>
                            <a:srgbClr val="FFFFFF"/>
                          </a:solidFill>
                          <a:sym typeface="Baskerville"/>
                        </a:rPr>
                        <a:t>Alameda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(510) 981-5900</a:t>
                      </a:r>
                    </a:p>
                  </a:txBody>
                  <a:tcPr marL="50800" marR="50800" marT="50800" marB="50800" anchor="ctr" anchorCtr="0" horzOverflow="overflow"/>
                </a:tc>
                <a:tc>
                  <a:txBody>
                    <a:bodyPr/>
                    <a:lstStyle/>
                    <a:p>
                      <a:pPr defTabSz="914400">
                        <a:tabLst>
                          <a:tab pos="1638300" algn="l"/>
                        </a:tabLst>
                        <a:defRPr sz="4200">
                          <a:sym typeface="Baskerville"/>
                        </a:defRPr>
                      </a:pPr>
                    </a:p>
                  </a:txBody>
                  <a:tcPr marL="50800" marR="50800" marT="50800" marB="50800" anchor="ctr" anchorCtr="0" horzOverflow="overflow"/>
                </a:tc>
              </a:tr>
              <a:tr h="1337733">
                <a:tc>
                  <a:txBody>
                    <a:bodyPr/>
                    <a:lstStyle/>
                    <a:p>
                      <a:pPr defTabSz="914400">
                        <a:tabLst>
                          <a:tab pos="1638300" algn="l"/>
                        </a:tabLst>
                        <a:defRPr sz="1800">
                          <a:solidFill>
                            <a:srgbClr val="000000"/>
                          </a:solidFill>
                        </a:defRPr>
                      </a:pPr>
                      <a:r>
                        <a:rPr sz="4200">
                          <a:solidFill>
                            <a:srgbClr val="FFFFFF"/>
                          </a:solidFill>
                          <a:sym typeface="Baskerville"/>
                        </a:rPr>
                        <a:t>Marin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415-473-6392</a:t>
                      </a:r>
                    </a:p>
                  </a:txBody>
                  <a:tcPr marL="50800" marR="50800" marT="50800" marB="50800" anchor="ctr" anchorCtr="0" horzOverflow="overflow"/>
                </a:tc>
                <a:tc>
                  <a:txBody>
                    <a:bodyPr/>
                    <a:lstStyle/>
                    <a:p>
                      <a:pPr defTabSz="914400">
                        <a:tabLst>
                          <a:tab pos="1638300" algn="l"/>
                        </a:tabLst>
                        <a:defRPr sz="4200">
                          <a:sym typeface="Baskerville"/>
                        </a:defRPr>
                      </a:pPr>
                    </a:p>
                  </a:txBody>
                  <a:tcPr marL="50800" marR="50800" marT="50800" marB="50800" anchor="ctr" anchorCtr="0" horzOverflow="overflow"/>
                </a:tc>
              </a:tr>
              <a:tr h="1337733">
                <a:tc>
                  <a:txBody>
                    <a:bodyPr/>
                    <a:lstStyle/>
                    <a:p>
                      <a:pPr defTabSz="914400">
                        <a:tabLst>
                          <a:tab pos="1638300" algn="l"/>
                        </a:tabLst>
                        <a:defRPr sz="1800">
                          <a:solidFill>
                            <a:srgbClr val="000000"/>
                          </a:solidFill>
                        </a:defRPr>
                      </a:pPr>
                      <a:r>
                        <a:rPr sz="4200">
                          <a:solidFill>
                            <a:srgbClr val="FFFFFF"/>
                          </a:solidFill>
                          <a:sym typeface="Baskerville"/>
                        </a:rPr>
                        <a:t>Contra Costa County</a:t>
                      </a:r>
                    </a:p>
                  </a:txBody>
                  <a:tcPr marL="50800" marR="50800" marT="50800" marB="50800" anchor="ctr" anchorCtr="0" horzOverflow="overflow"/>
                </a:tc>
                <a:tc>
                  <a:txBody>
                    <a:bodyPr/>
                    <a:lstStyle/>
                    <a:p>
                      <a:pPr defTabSz="914400">
                        <a:tabLst>
                          <a:tab pos="1638300" algn="l"/>
                        </a:tabLst>
                        <a:defRPr sz="1800">
                          <a:solidFill>
                            <a:srgbClr val="000000"/>
                          </a:solidFill>
                        </a:defRPr>
                      </a:pPr>
                      <a:r>
                        <a:rPr sz="4200">
                          <a:solidFill>
                            <a:srgbClr val="5E5E5E"/>
                          </a:solidFill>
                          <a:sym typeface="Baskerville"/>
                        </a:rPr>
                        <a:t>(844) 844-5544</a:t>
                      </a:r>
                    </a:p>
                  </a:txBody>
                  <a:tcPr marL="50800" marR="50800" marT="50800" marB="50800" anchor="ctr" anchorCtr="0" horzOverflow="overflow"/>
                </a:tc>
                <a:tc>
                  <a:txBody>
                    <a:bodyPr/>
                    <a:lstStyle/>
                    <a:p>
                      <a:pPr defTabSz="914400">
                        <a:tabLst>
                          <a:tab pos="1638300" algn="l"/>
                        </a:tabLst>
                        <a:defRPr sz="4200">
                          <a:sym typeface="Baskerville"/>
                        </a:defRPr>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Follow me for more tips!"/>
          <p:cNvSpPr txBox="1"/>
          <p:nvPr>
            <p:ph type="title"/>
          </p:nvPr>
        </p:nvSpPr>
        <p:spPr>
          <a:prstGeom prst="rect">
            <a:avLst/>
          </a:prstGeom>
        </p:spPr>
        <p:txBody>
          <a:bodyPr/>
          <a:lstStyle/>
          <a:p>
            <a:pPr/>
            <a:r>
              <a:t>Follow me for more tips!</a:t>
            </a:r>
          </a:p>
        </p:txBody>
      </p:sp>
      <p:grpSp>
        <p:nvGrpSpPr>
          <p:cNvPr id="175" name="Image Gallery"/>
          <p:cNvGrpSpPr/>
          <p:nvPr/>
        </p:nvGrpSpPr>
        <p:grpSpPr>
          <a:xfrm>
            <a:off x="1588228" y="3464434"/>
            <a:ext cx="9909370" cy="12991582"/>
            <a:chOff x="0" y="0"/>
            <a:chExt cx="9909368" cy="12991581"/>
          </a:xfrm>
        </p:grpSpPr>
        <p:pic>
          <p:nvPicPr>
            <p:cNvPr id="173" name="insta QR.png" descr="insta QR.png"/>
            <p:cNvPicPr>
              <a:picLocks noChangeAspect="1"/>
            </p:cNvPicPr>
            <p:nvPr/>
          </p:nvPicPr>
          <p:blipFill>
            <a:blip r:embed="rId2">
              <a:extLst/>
            </a:blip>
            <a:srcRect l="0" t="2256" r="0" b="2256"/>
            <a:stretch>
              <a:fillRect/>
            </a:stretch>
          </p:blipFill>
          <p:spPr>
            <a:xfrm>
              <a:off x="0" y="0"/>
              <a:ext cx="9909369" cy="12039082"/>
            </a:xfrm>
            <a:prstGeom prst="rect">
              <a:avLst/>
            </a:prstGeom>
            <a:ln w="12700" cap="flat">
              <a:noFill/>
              <a:miter lim="400000"/>
            </a:ln>
            <a:effectLst/>
          </p:spPr>
        </p:pic>
        <p:sp>
          <p:nvSpPr>
            <p:cNvPr id="174" name="Caption"/>
            <p:cNvSpPr/>
            <p:nvPr/>
          </p:nvSpPr>
          <p:spPr>
            <a:xfrm>
              <a:off x="0" y="12115281"/>
              <a:ext cx="9909369" cy="876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t">
              <a:noAutofit/>
            </a:bodyPr>
            <a:lstStyle/>
            <a:p>
              <a:pPr/>
              <a:r>
                <a:t>Caption</a:t>
              </a:r>
            </a:p>
          </p:txBody>
        </p:sp>
      </p:grpSp>
      <p:sp>
        <p:nvSpPr>
          <p:cNvPr id="176" name="Social Media Accounts:"/>
          <p:cNvSpPr txBox="1"/>
          <p:nvPr/>
        </p:nvSpPr>
        <p:spPr>
          <a:xfrm>
            <a:off x="12090472" y="3931686"/>
            <a:ext cx="7406879"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Century Gothic"/>
                <a:ea typeface="Century Gothic"/>
                <a:cs typeface="Century Gothic"/>
                <a:sym typeface="Century Gothic"/>
              </a:defRPr>
            </a:lvl1pPr>
          </a:lstStyle>
          <a:p>
            <a:pPr/>
            <a:r>
              <a:t>Social Media Accounts:</a:t>
            </a:r>
          </a:p>
        </p:txBody>
      </p:sp>
      <p:sp>
        <p:nvSpPr>
          <p:cNvPr id="177" name="https://www.facebook.com/youneedasocialworker"/>
          <p:cNvSpPr txBox="1"/>
          <p:nvPr/>
        </p:nvSpPr>
        <p:spPr>
          <a:xfrm>
            <a:off x="11978543" y="5179248"/>
            <a:ext cx="11913196" cy="673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atin typeface="Century Gothic"/>
                <a:ea typeface="Century Gothic"/>
                <a:cs typeface="Century Gothic"/>
                <a:sym typeface="Century Gothic"/>
              </a:defRPr>
            </a:lvl1pPr>
          </a:lstStyle>
          <a:p>
            <a:pPr/>
            <a:r>
              <a:t>https://www.facebook.com/youneedasocialworker</a:t>
            </a:r>
          </a:p>
        </p:txBody>
      </p:sp>
      <p:sp>
        <p:nvSpPr>
          <p:cNvPr id="178" name="https://www.instagram.com/youneedasocialworker/"/>
          <p:cNvSpPr txBox="1"/>
          <p:nvPr/>
        </p:nvSpPr>
        <p:spPr>
          <a:xfrm>
            <a:off x="12035319" y="6223610"/>
            <a:ext cx="12131397" cy="673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700">
                <a:latin typeface="Century Gothic"/>
                <a:ea typeface="Century Gothic"/>
                <a:cs typeface="Century Gothic"/>
                <a:sym typeface="Century Gothic"/>
              </a:defRPr>
            </a:lvl1pPr>
          </a:lstStyle>
          <a:p>
            <a:pPr/>
            <a:r>
              <a:t>https://www.instagram.com/youneedasocialworker/</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Questions?"/>
          <p:cNvSpPr txBox="1"/>
          <p:nvPr>
            <p:ph type="title"/>
          </p:nvPr>
        </p:nvSpPr>
        <p:spPr>
          <a:xfrm>
            <a:off x="1236231" y="3782155"/>
            <a:ext cx="21437602" cy="1790702"/>
          </a:xfrm>
          <a:prstGeom prst="rect">
            <a:avLst/>
          </a:prstGeom>
        </p:spPr>
        <p:txBody>
          <a:bodyPr/>
          <a:lstStyle/>
          <a:p>
            <a:pPr/>
            <a:r>
              <a:t>Questions?</a:t>
            </a:r>
          </a:p>
        </p:txBody>
      </p:sp>
      <p:sp>
        <p:nvSpPr>
          <p:cNvPr id="181" name="Annie DiTiberio, LCSW…"/>
          <p:cNvSpPr txBox="1"/>
          <p:nvPr>
            <p:ph type="body" idx="1"/>
          </p:nvPr>
        </p:nvSpPr>
        <p:spPr>
          <a:xfrm>
            <a:off x="1236232" y="6646228"/>
            <a:ext cx="21437601" cy="6269822"/>
          </a:xfrm>
          <a:prstGeom prst="rect">
            <a:avLst/>
          </a:prstGeom>
        </p:spPr>
        <p:txBody>
          <a:bodyPr/>
          <a:lstStyle/>
          <a:p>
            <a:pPr/>
            <a:r>
              <a:t>Annie DiTiberio, LCSW</a:t>
            </a:r>
          </a:p>
          <a:p>
            <a:pPr/>
            <a:r>
              <a:t>1000 Fremont Ave. Suite 250A</a:t>
            </a:r>
          </a:p>
          <a:p>
            <a:pPr/>
            <a:r>
              <a:t>Los Altos, CA</a:t>
            </a:r>
          </a:p>
          <a:p>
            <a:pPr/>
            <a:r>
              <a:t>650-207-6694</a:t>
            </a:r>
          </a:p>
          <a:p>
            <a:pPr>
              <a:defRPr u="sng"/>
            </a:pPr>
            <a:r>
              <a:rPr>
                <a:solidFill>
                  <a:srgbClr val="0000FF"/>
                </a:solidFill>
                <a:uFill>
                  <a:solidFill>
                    <a:srgbClr val="0000FF"/>
                  </a:solidFill>
                </a:uFill>
                <a:hlinkClick r:id="rId2" invalidUrl="" action="" tgtFrame="" tooltip="" history="1" highlightClick="0" endSnd="0"/>
              </a:rPr>
              <a:t>anne.lcsw@gmail.com</a:t>
            </a:r>
          </a:p>
          <a:p>
            <a:pPr>
              <a:defRPr u="sng"/>
            </a:pPr>
            <a:r>
              <a:rPr>
                <a:solidFill>
                  <a:srgbClr val="0000FF"/>
                </a:solidFill>
                <a:uFill>
                  <a:solidFill>
                    <a:srgbClr val="0000FF"/>
                  </a:solidFill>
                </a:uFill>
                <a:hlinkClick r:id="rId3" invalidUrl="" action="" tgtFrame="" tooltip="" history="1" highlightClick="0" endSnd="0"/>
              </a:rPr>
              <a:t>www.annieditiberio.com</a:t>
            </a:r>
            <a:endParaRPr u="none"/>
          </a:p>
          <a:p>
            <a:pPr>
              <a:defRPr u="sng"/>
            </a:pPr>
            <a:r>
              <a:rPr u="none"/>
              <a:t>@youneedasocialworker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Harmony">
  <a:themeElements>
    <a:clrScheme name="Harmony">
      <a:dk1>
        <a:srgbClr val="5E5E5E"/>
      </a:dk1>
      <a:lt1>
        <a:srgbClr val="FFFFFF"/>
      </a:lt1>
      <a:dk2>
        <a:srgbClr val="A7A7A7"/>
      </a:dk2>
      <a:lt2>
        <a:srgbClr val="535353"/>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E0033"/>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mony">
  <a:themeElements>
    <a:clrScheme name="Harmony">
      <a:dk1>
        <a:srgbClr val="000000"/>
      </a:dk1>
      <a:lt1>
        <a:srgbClr val="FFFFFF"/>
      </a:lt1>
      <a:dk2>
        <a:srgbClr val="A7A7A7"/>
      </a:dk2>
      <a:lt2>
        <a:srgbClr val="535353"/>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Helvetica Neue"/>
        <a:ea typeface="Helvetica Neue"/>
        <a:cs typeface="Helvetica Neue"/>
      </a:majorFont>
      <a:minorFont>
        <a:latin typeface="Helvetica"/>
        <a:ea typeface="Helvetica"/>
        <a:cs typeface="Helvetica"/>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E0033"/>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