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9"/>
  </p:notesMasterIdLst>
  <p:sldIdLst>
    <p:sldId id="256" r:id="rId2"/>
    <p:sldId id="273" r:id="rId3"/>
    <p:sldId id="274" r:id="rId4"/>
    <p:sldId id="275" r:id="rId5"/>
    <p:sldId id="276" r:id="rId6"/>
    <p:sldId id="277" r:id="rId7"/>
    <p:sldId id="278" r:id="rId8"/>
    <p:sldId id="279" r:id="rId9"/>
    <p:sldId id="257" r:id="rId10"/>
    <p:sldId id="258" r:id="rId11"/>
    <p:sldId id="259" r:id="rId12"/>
    <p:sldId id="260" r:id="rId13"/>
    <p:sldId id="261" r:id="rId14"/>
    <p:sldId id="262" r:id="rId15"/>
    <p:sldId id="263" r:id="rId16"/>
    <p:sldId id="264" r:id="rId17"/>
    <p:sldId id="265" r:id="rId18"/>
    <p:sldId id="290" r:id="rId19"/>
    <p:sldId id="291" r:id="rId20"/>
    <p:sldId id="292" r:id="rId21"/>
    <p:sldId id="293" r:id="rId22"/>
    <p:sldId id="294" r:id="rId23"/>
    <p:sldId id="295" r:id="rId24"/>
    <p:sldId id="296" r:id="rId25"/>
    <p:sldId id="297" r:id="rId26"/>
    <p:sldId id="280" r:id="rId27"/>
    <p:sldId id="281" r:id="rId28"/>
    <p:sldId id="652" r:id="rId29"/>
    <p:sldId id="653" r:id="rId30"/>
    <p:sldId id="654" r:id="rId31"/>
    <p:sldId id="655" r:id="rId32"/>
    <p:sldId id="656" r:id="rId33"/>
    <p:sldId id="657" r:id="rId34"/>
    <p:sldId id="284" r:id="rId35"/>
    <p:sldId id="285" r:id="rId36"/>
    <p:sldId id="289" r:id="rId37"/>
    <p:sldId id="286" r:id="rId38"/>
    <p:sldId id="287" r:id="rId39"/>
    <p:sldId id="288" r:id="rId40"/>
    <p:sldId id="299" r:id="rId41"/>
    <p:sldId id="298" r:id="rId42"/>
    <p:sldId id="300" r:id="rId43"/>
    <p:sldId id="301" r:id="rId44"/>
    <p:sldId id="302" r:id="rId45"/>
    <p:sldId id="305" r:id="rId46"/>
    <p:sldId id="306" r:id="rId47"/>
    <p:sldId id="311" r:id="rId48"/>
  </p:sldIdLst>
  <p:sldSz cx="18288000" cy="10287000"/>
  <p:notesSz cx="6858000" cy="9144000"/>
  <p:embeddedFontLst>
    <p:embeddedFont>
      <p:font typeface="Adelle Sans Devanagari" panose="02000503000000020004" pitchFamily="2" charset="-78"/>
      <p:regular r:id="rId50"/>
      <p:bold r:id="rId51"/>
    </p:embeddedFont>
    <p:embeddedFont>
      <p:font typeface="Adelle Sans Devanagari Light" panose="02000503000000020004" pitchFamily="2" charset="-78"/>
      <p:regular r:id="rId52"/>
    </p:embeddedFont>
    <p:embeddedFont>
      <p:font typeface="Adelle Sans Devanagari Thin" panose="02000503000000020004" pitchFamily="2" charset="-78"/>
      <p:regular r:id="rId53"/>
    </p:embeddedFont>
    <p:embeddedFont>
      <p:font typeface="Barlow Light Bold" pitchFamily="2" charset="77"/>
      <p:regular r:id="rId54"/>
    </p:embeddedFont>
    <p:embeddedFont>
      <p:font typeface="Calibri" panose="020F0502020204030204" pitchFamily="34" charset="0"/>
      <p:regular r:id="rId55"/>
      <p:bold r:id="rId56"/>
      <p:italic r:id="rId57"/>
      <p:boldItalic r:id="rId58"/>
    </p:embeddedFont>
    <p:embeddedFont>
      <p:font typeface="Roboto" panose="02000000000000000000" pitchFamily="2" charset="0"/>
      <p:regular r:id="rId59"/>
      <p:bold r:id="rId60"/>
      <p:italic r:id="rId61"/>
      <p:boldItalic r:id="rId62"/>
    </p:embeddedFont>
    <p:embeddedFont>
      <p:font typeface="Roboto Bold" panose="02000000000000000000" pitchFamily="2" charset="0"/>
      <p:regular r:id="rId63"/>
      <p:bold r:id="rId6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14" autoAdjust="0"/>
    <p:restoredTop sz="94558" autoAdjust="0"/>
  </p:normalViewPr>
  <p:slideViewPr>
    <p:cSldViewPr>
      <p:cViewPr varScale="1">
        <p:scale>
          <a:sx n="80" d="100"/>
          <a:sy n="80" d="100"/>
        </p:scale>
        <p:origin x="1024"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font" Target="fonts/font6.fntdata"/><Relationship Id="rId63" Type="http://schemas.openxmlformats.org/officeDocument/2006/relationships/font" Target="fonts/font14.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8" Type="http://schemas.openxmlformats.org/officeDocument/2006/relationships/font" Target="fonts/font9.fntdata"/><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1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7.fntdata"/><Relationship Id="rId64" Type="http://schemas.openxmlformats.org/officeDocument/2006/relationships/font" Target="fonts/font15.fntdata"/><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0.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5.fntdata"/><Relationship Id="rId62"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openxmlformats.org/officeDocument/2006/relationships/font" Target="fonts/font8.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60" Type="http://schemas.openxmlformats.org/officeDocument/2006/relationships/font" Target="fonts/font11.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06D81C-A08C-014D-8EEB-3AEC1C35F169}" type="datetimeFigureOut">
              <a:rPr lang="en-US" smtClean="0"/>
              <a:t>11/28/23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00B2AA-D742-664F-8ED4-986FB0E2E1F1}" type="slidenum">
              <a:rPr lang="en-US" smtClean="0"/>
              <a:t>‹#›</a:t>
            </a:fld>
            <a:endParaRPr lang="en-US"/>
          </a:p>
        </p:txBody>
      </p:sp>
    </p:spTree>
    <p:extLst>
      <p:ext uri="{BB962C8B-B14F-4D97-AF65-F5344CB8AC3E}">
        <p14:creationId xmlns:p14="http://schemas.microsoft.com/office/powerpoint/2010/main" val="2236253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30791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Niacin: </a:t>
            </a:r>
            <a:r>
              <a:rPr lang="en-US" sz="1200" b="0" i="0">
                <a:effectLst/>
                <a:latin typeface="+mn-lt"/>
                <a:ea typeface="+mn-ea"/>
                <a:cs typeface="+mn-cs"/>
                <a:sym typeface="Calibri"/>
              </a:rPr>
              <a:t>vitamin B3</a:t>
            </a:r>
            <a:endParaRPr lang="en-US"/>
          </a:p>
        </p:txBody>
      </p:sp>
    </p:spTree>
    <p:extLst>
      <p:ext uri="{BB962C8B-B14F-4D97-AF65-F5344CB8AC3E}">
        <p14:creationId xmlns:p14="http://schemas.microsoft.com/office/powerpoint/2010/main" val="85730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0" i="0">
                <a:effectLst/>
                <a:latin typeface="+mn-lt"/>
                <a:ea typeface="+mn-ea"/>
                <a:cs typeface="+mn-cs"/>
                <a:sym typeface="Calibri"/>
              </a:rPr>
              <a:t>relative to placebo</a:t>
            </a:r>
          </a:p>
          <a:p>
            <a:pPr marL="0" marR="0" lvl="0" indent="0" defTabSz="91440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Tryptophan recommendation: 1,000-4000 mg daily maximum</a:t>
            </a:r>
          </a:p>
          <a:p>
            <a:pPr marL="0" marR="0" lvl="0" indent="0" defTabSz="91440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cs typeface="Times New Roman" panose="02020603050405020304" pitchFamily="18" charset="0"/>
              </a:rPr>
              <a:t>Sounds like a pretty good relationship builder right there</a:t>
            </a:r>
            <a:endParaRPr lang="en-US" sz="2800">
              <a:effectLst/>
              <a:latin typeface="Adobe Caslon Pro" panose="0205050205050A020403" pitchFamily="18" charset="77"/>
            </a:endParaRPr>
          </a:p>
        </p:txBody>
      </p:sp>
    </p:spTree>
    <p:extLst>
      <p:ext uri="{BB962C8B-B14F-4D97-AF65-F5344CB8AC3E}">
        <p14:creationId xmlns:p14="http://schemas.microsoft.com/office/powerpoint/2010/main" val="584395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4842"/>
              </a:lnSpc>
            </a:pPr>
            <a:r>
              <a:rPr lang="en-US" sz="1200" dirty="0">
                <a:solidFill>
                  <a:srgbClr val="101010"/>
                </a:solidFill>
                <a:latin typeface="Adelle Sans Devanagari Light" panose="02000503000000020004" pitchFamily="2" charset="-78"/>
                <a:cs typeface="Adelle Sans Devanagari Light" panose="02000503000000020004" pitchFamily="2" charset="-78"/>
              </a:rPr>
              <a:t>• Prior to teaching this class, never had students be upset that the class was over</a:t>
            </a:r>
          </a:p>
          <a:p>
            <a:pPr>
              <a:lnSpc>
                <a:spcPts val="4842"/>
              </a:lnSpc>
            </a:pPr>
            <a:r>
              <a:rPr lang="en-US" sz="1200" dirty="0">
                <a:solidFill>
                  <a:srgbClr val="101010"/>
                </a:solidFill>
                <a:latin typeface="Adelle Sans Devanagari Light" panose="02000503000000020004" pitchFamily="2" charset="-78"/>
                <a:cs typeface="Adelle Sans Devanagari Light" panose="02000503000000020004" pitchFamily="2" charset="-78"/>
              </a:rPr>
              <a:t>• Now, “Teacher, the class is over already?”</a:t>
            </a:r>
          </a:p>
          <a:p>
            <a:pPr>
              <a:lnSpc>
                <a:spcPts val="4842"/>
              </a:lnSpc>
            </a:pPr>
            <a:r>
              <a:rPr lang="en-US" sz="1200" dirty="0">
                <a:solidFill>
                  <a:srgbClr val="101010"/>
                </a:solidFill>
                <a:latin typeface="Adelle Sans Devanagari Light" panose="02000503000000020004" pitchFamily="2" charset="-78"/>
                <a:cs typeface="Adelle Sans Devanagari Light" panose="02000503000000020004" pitchFamily="2" charset="-78"/>
              </a:rPr>
              <a:t>• Prior to teaching this class never had students ask what they were going to learn tomorrow?</a:t>
            </a:r>
          </a:p>
          <a:p>
            <a:pPr>
              <a:lnSpc>
                <a:spcPts val="4842"/>
              </a:lnSpc>
            </a:pPr>
            <a:r>
              <a:rPr lang="en-US" sz="1200" dirty="0">
                <a:solidFill>
                  <a:srgbClr val="101010"/>
                </a:solidFill>
                <a:latin typeface="Adelle Sans Devanagari Light" panose="02000503000000020004" pitchFamily="2" charset="-78"/>
                <a:cs typeface="Adelle Sans Devanagari Light" panose="02000503000000020004" pitchFamily="2" charset="-78"/>
              </a:rPr>
              <a:t>• Now, ”Teacher, what are we going to learn tomorrow”</a:t>
            </a:r>
          </a:p>
          <a:p>
            <a:pPr>
              <a:lnSpc>
                <a:spcPts val="4842"/>
              </a:lnSpc>
            </a:pPr>
            <a:r>
              <a:rPr lang="en-US" sz="1200" dirty="0">
                <a:solidFill>
                  <a:srgbClr val="101010"/>
                </a:solidFill>
                <a:latin typeface="Adelle Sans Devanagari Light" panose="02000503000000020004" pitchFamily="2" charset="-78"/>
                <a:cs typeface="Adelle Sans Devanagari Light" panose="02000503000000020004" pitchFamily="2" charset="-78"/>
              </a:rPr>
              <a:t>• When course began, “Teacher our music is not healthy for us?  Is that really music?”</a:t>
            </a:r>
          </a:p>
          <a:p>
            <a:pPr>
              <a:lnSpc>
                <a:spcPts val="4842"/>
              </a:lnSpc>
            </a:pPr>
            <a:r>
              <a:rPr lang="en-US" sz="1200" dirty="0">
                <a:solidFill>
                  <a:srgbClr val="101010"/>
                </a:solidFill>
                <a:latin typeface="Adelle Sans Devanagari Light" panose="02000503000000020004" pitchFamily="2" charset="-78"/>
                <a:cs typeface="Adelle Sans Devanagari Light" panose="02000503000000020004" pitchFamily="2" charset="-78"/>
              </a:rPr>
              <a:t>• “Teacher how come you are not playing that music that helps us, we like that music”</a:t>
            </a:r>
          </a:p>
          <a:p>
            <a:pPr>
              <a:lnSpc>
                <a:spcPts val="4842"/>
              </a:lnSpc>
            </a:pPr>
            <a:r>
              <a:rPr lang="en-US" sz="1200" dirty="0">
                <a:solidFill>
                  <a:srgbClr val="101010"/>
                </a:solidFill>
                <a:latin typeface="Adelle Sans Devanagari Light" panose="02000503000000020004" pitchFamily="2" charset="-78"/>
                <a:cs typeface="Adelle Sans Devanagari Light" panose="02000503000000020004" pitchFamily="2" charset="-78"/>
              </a:rPr>
              <a:t>• ”Teaching this class has saved my marriage”</a:t>
            </a:r>
          </a:p>
          <a:p>
            <a:pPr>
              <a:lnSpc>
                <a:spcPts val="4842"/>
              </a:lnSpc>
            </a:pPr>
            <a:r>
              <a:rPr lang="en-US" sz="1200" dirty="0">
                <a:solidFill>
                  <a:srgbClr val="101010"/>
                </a:solidFill>
                <a:latin typeface="Adelle Sans Devanagari Light" panose="02000503000000020004" pitchFamily="2" charset="-78"/>
                <a:cs typeface="Adelle Sans Devanagari Light" panose="02000503000000020004" pitchFamily="2" charset="-78"/>
              </a:rPr>
              <a:t>• “This class is more important than religion”</a:t>
            </a:r>
          </a:p>
          <a:p>
            <a:pPr>
              <a:lnSpc>
                <a:spcPts val="4842"/>
              </a:lnSpc>
            </a:pPr>
            <a:r>
              <a:rPr lang="en-US" sz="1200" dirty="0">
                <a:solidFill>
                  <a:srgbClr val="101010"/>
                </a:solidFill>
                <a:latin typeface="Adelle Sans Devanagari Light" panose="02000503000000020004" pitchFamily="2" charset="-78"/>
                <a:cs typeface="Adelle Sans Devanagari Light" panose="02000503000000020004" pitchFamily="2" charset="-78"/>
              </a:rPr>
              <a:t>• “Religion teaches what we must do before we die, to go to heaven”</a:t>
            </a:r>
          </a:p>
          <a:p>
            <a:pPr>
              <a:lnSpc>
                <a:spcPts val="4842"/>
              </a:lnSpc>
            </a:pPr>
            <a:r>
              <a:rPr lang="en-US" sz="1200" dirty="0">
                <a:solidFill>
                  <a:srgbClr val="101010"/>
                </a:solidFill>
                <a:latin typeface="Adelle Sans Devanagari Light" panose="02000503000000020004" pitchFamily="2" charset="-78"/>
                <a:cs typeface="Adelle Sans Devanagari Light" panose="02000503000000020004" pitchFamily="2" charset="-78"/>
              </a:rPr>
              <a:t>• “This course teaches us how we can have heaven on earth, right now.”</a:t>
            </a:r>
          </a:p>
          <a:p>
            <a:pPr>
              <a:lnSpc>
                <a:spcPts val="4842"/>
              </a:lnSpc>
            </a:pPr>
            <a:r>
              <a:rPr lang="en-US" sz="1200" dirty="0">
                <a:solidFill>
                  <a:srgbClr val="101010"/>
                </a:solidFill>
                <a:latin typeface="Adelle Sans Devanagari Light" panose="02000503000000020004" pitchFamily="2" charset="-78"/>
                <a:cs typeface="Adelle Sans Devanagari Light" panose="02000503000000020004" pitchFamily="2" charset="-78"/>
              </a:rPr>
              <a:t>• Parents are excited about the changes they are seeing in their own children</a:t>
            </a:r>
          </a:p>
          <a:p>
            <a:pPr>
              <a:lnSpc>
                <a:spcPts val="4842"/>
              </a:lnSpc>
            </a:pPr>
            <a:r>
              <a:rPr lang="en-US" sz="1200" dirty="0">
                <a:solidFill>
                  <a:srgbClr val="101010"/>
                </a:solidFill>
                <a:latin typeface="Adelle Sans Devanagari Light" panose="02000503000000020004" pitchFamily="2" charset="-78"/>
                <a:cs typeface="Adelle Sans Devanagari Light" panose="02000503000000020004" pitchFamily="2" charset="-78"/>
              </a:rPr>
              <a:t>• Children are helping with the work at home</a:t>
            </a:r>
          </a:p>
          <a:p>
            <a:pPr>
              <a:lnSpc>
                <a:spcPts val="4842"/>
              </a:lnSpc>
            </a:pPr>
            <a:r>
              <a:rPr lang="en-US" sz="1200" dirty="0">
                <a:solidFill>
                  <a:srgbClr val="101010"/>
                </a:solidFill>
                <a:latin typeface="Adelle Sans Devanagari Light" panose="02000503000000020004" pitchFamily="2" charset="-78"/>
                <a:cs typeface="Adelle Sans Devanagari Light" panose="02000503000000020004" pitchFamily="2" charset="-78"/>
              </a:rPr>
              <a:t>• Children are expressing gratitude</a:t>
            </a:r>
          </a:p>
          <a:p>
            <a:pPr>
              <a:lnSpc>
                <a:spcPts val="4842"/>
              </a:lnSpc>
            </a:pPr>
            <a:r>
              <a:rPr lang="en-US" sz="1200" dirty="0">
                <a:solidFill>
                  <a:srgbClr val="101010"/>
                </a:solidFill>
                <a:latin typeface="Adelle Sans Devanagari Light" panose="02000503000000020004" pitchFamily="2" charset="-78"/>
                <a:cs typeface="Adelle Sans Devanagari Light" panose="02000503000000020004" pitchFamily="2" charset="-78"/>
              </a:rPr>
              <a:t>• Children are controlling their emotions better</a:t>
            </a:r>
          </a:p>
          <a:p>
            <a:endParaRPr lang="en-US" dirty="0"/>
          </a:p>
        </p:txBody>
      </p:sp>
      <p:sp>
        <p:nvSpPr>
          <p:cNvPr id="4" name="Slide Number Placeholder 3"/>
          <p:cNvSpPr>
            <a:spLocks noGrp="1"/>
          </p:cNvSpPr>
          <p:nvPr>
            <p:ph type="sldNum" sz="quarter" idx="5"/>
          </p:nvPr>
        </p:nvSpPr>
        <p:spPr/>
        <p:txBody>
          <a:bodyPr/>
          <a:lstStyle/>
          <a:p>
            <a:fld id="{C700B2AA-D742-664F-8ED4-986FB0E2E1F1}" type="slidenum">
              <a:rPr lang="en-US" smtClean="0"/>
              <a:t>44</a:t>
            </a:fld>
            <a:endParaRPr lang="en-US"/>
          </a:p>
        </p:txBody>
      </p:sp>
    </p:spTree>
    <p:extLst>
      <p:ext uri="{BB962C8B-B14F-4D97-AF65-F5344CB8AC3E}">
        <p14:creationId xmlns:p14="http://schemas.microsoft.com/office/powerpoint/2010/main" val="3413080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sz="1200" dirty="0">
                <a:solidFill>
                  <a:srgbClr val="101010"/>
                </a:solidFill>
                <a:latin typeface="Adelle Sans Devanagari Light" panose="02000503000000020004" pitchFamily="2" charset="-78"/>
                <a:cs typeface="Adelle Sans Devanagari Light" panose="02000503000000020004" pitchFamily="2" charset="-78"/>
              </a:rPr>
              <a:t>• Like the applications and crafts</a:t>
            </a:r>
          </a:p>
          <a:p>
            <a:pPr>
              <a:lnSpc>
                <a:spcPct val="150000"/>
              </a:lnSpc>
            </a:pPr>
            <a:r>
              <a:rPr lang="en-US" sz="1200" dirty="0">
                <a:solidFill>
                  <a:srgbClr val="101010"/>
                </a:solidFill>
                <a:latin typeface="Adelle Sans Devanagari Light" panose="02000503000000020004" pitchFamily="2" charset="-78"/>
                <a:cs typeface="Adelle Sans Devanagari Light" panose="02000503000000020004" pitchFamily="2" charset="-78"/>
              </a:rPr>
              <a:t>• Enjoyed the gratitude exercises</a:t>
            </a:r>
          </a:p>
          <a:p>
            <a:pPr>
              <a:lnSpc>
                <a:spcPct val="150000"/>
              </a:lnSpc>
            </a:pPr>
            <a:r>
              <a:rPr lang="en-US" sz="1200" dirty="0">
                <a:solidFill>
                  <a:srgbClr val="101010"/>
                </a:solidFill>
                <a:latin typeface="Adelle Sans Devanagari Light" panose="02000503000000020004" pitchFamily="2" charset="-78"/>
                <a:cs typeface="Adelle Sans Devanagari Light" panose="02000503000000020004" pitchFamily="2" charset="-78"/>
              </a:rPr>
              <a:t>• Started to like healthy music</a:t>
            </a:r>
          </a:p>
          <a:p>
            <a:pPr>
              <a:lnSpc>
                <a:spcPct val="150000"/>
              </a:lnSpc>
            </a:pPr>
            <a:r>
              <a:rPr lang="en-US" sz="1200" dirty="0">
                <a:solidFill>
                  <a:srgbClr val="101010"/>
                </a:solidFill>
                <a:latin typeface="Adelle Sans Devanagari Light" panose="02000503000000020004" pitchFamily="2" charset="-78"/>
                <a:cs typeface="Adelle Sans Devanagari Light" panose="02000503000000020004" pitchFamily="2" charset="-78"/>
              </a:rPr>
              <a:t>• Physically exercising more</a:t>
            </a:r>
          </a:p>
          <a:p>
            <a:pPr>
              <a:lnSpc>
                <a:spcPct val="150000"/>
              </a:lnSpc>
            </a:pPr>
            <a:r>
              <a:rPr lang="en-US" sz="1200" dirty="0">
                <a:solidFill>
                  <a:srgbClr val="101010"/>
                </a:solidFill>
                <a:latin typeface="Adelle Sans Devanagari Light" panose="02000503000000020004" pitchFamily="2" charset="-78"/>
                <a:cs typeface="Adelle Sans Devanagari Light" panose="02000503000000020004" pitchFamily="2" charset="-78"/>
              </a:rPr>
              <a:t>• Eating healthier</a:t>
            </a:r>
          </a:p>
          <a:p>
            <a:pPr>
              <a:lnSpc>
                <a:spcPct val="150000"/>
              </a:lnSpc>
            </a:pPr>
            <a:r>
              <a:rPr lang="en-US" sz="1200" dirty="0">
                <a:solidFill>
                  <a:srgbClr val="101010"/>
                </a:solidFill>
                <a:latin typeface="Adelle Sans Devanagari Light" panose="02000503000000020004" pitchFamily="2" charset="-78"/>
                <a:cs typeface="Adelle Sans Devanagari Light" panose="02000503000000020004" pitchFamily="2" charset="-78"/>
              </a:rPr>
              <a:t>• Enjoy analyzing their thoughts for distortions</a:t>
            </a:r>
          </a:p>
          <a:p>
            <a:pPr>
              <a:lnSpc>
                <a:spcPct val="150000"/>
              </a:lnSpc>
            </a:pPr>
            <a:r>
              <a:rPr lang="en-US" sz="1200" dirty="0">
                <a:solidFill>
                  <a:srgbClr val="101010"/>
                </a:solidFill>
                <a:latin typeface="Adelle Sans Devanagari Light" panose="02000503000000020004" pitchFamily="2" charset="-78"/>
                <a:cs typeface="Adelle Sans Devanagari Light" panose="02000503000000020004" pitchFamily="2" charset="-78"/>
              </a:rPr>
              <a:t>• Able to manage their emotions, less anger, better behaviors</a:t>
            </a:r>
          </a:p>
          <a:p>
            <a:endParaRPr lang="en-US" dirty="0"/>
          </a:p>
        </p:txBody>
      </p:sp>
      <p:sp>
        <p:nvSpPr>
          <p:cNvPr id="4" name="Slide Number Placeholder 3"/>
          <p:cNvSpPr>
            <a:spLocks noGrp="1"/>
          </p:cNvSpPr>
          <p:nvPr>
            <p:ph type="sldNum" sz="quarter" idx="5"/>
          </p:nvPr>
        </p:nvSpPr>
        <p:spPr/>
        <p:txBody>
          <a:bodyPr/>
          <a:lstStyle/>
          <a:p>
            <a:fld id="{C700B2AA-D742-664F-8ED4-986FB0E2E1F1}" type="slidenum">
              <a:rPr lang="en-US" smtClean="0"/>
              <a:t>46</a:t>
            </a:fld>
            <a:endParaRPr lang="en-US"/>
          </a:p>
        </p:txBody>
      </p:sp>
    </p:spTree>
    <p:extLst>
      <p:ext uri="{BB962C8B-B14F-4D97-AF65-F5344CB8AC3E}">
        <p14:creationId xmlns:p14="http://schemas.microsoft.com/office/powerpoint/2010/main" val="1822873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sz="1200" dirty="0">
                <a:solidFill>
                  <a:srgbClr val="101010"/>
                </a:solidFill>
                <a:latin typeface="Adelle Sans Devanagari Light" panose="02000503000000020004" pitchFamily="2" charset="-78"/>
                <a:cs typeface="Adelle Sans Devanagari Light" panose="02000503000000020004" pitchFamily="2" charset="-78"/>
              </a:rPr>
              <a:t>• Like the applications and crafts</a:t>
            </a:r>
          </a:p>
          <a:p>
            <a:pPr>
              <a:lnSpc>
                <a:spcPct val="150000"/>
              </a:lnSpc>
            </a:pPr>
            <a:r>
              <a:rPr lang="en-US" sz="1200" dirty="0">
                <a:solidFill>
                  <a:srgbClr val="101010"/>
                </a:solidFill>
                <a:latin typeface="Adelle Sans Devanagari Light" panose="02000503000000020004" pitchFamily="2" charset="-78"/>
                <a:cs typeface="Adelle Sans Devanagari Light" panose="02000503000000020004" pitchFamily="2" charset="-78"/>
              </a:rPr>
              <a:t>• Enjoyed the gratitude exercises</a:t>
            </a:r>
          </a:p>
          <a:p>
            <a:pPr>
              <a:lnSpc>
                <a:spcPct val="150000"/>
              </a:lnSpc>
            </a:pPr>
            <a:r>
              <a:rPr lang="en-US" sz="1200" dirty="0">
                <a:solidFill>
                  <a:srgbClr val="101010"/>
                </a:solidFill>
                <a:latin typeface="Adelle Sans Devanagari Light" panose="02000503000000020004" pitchFamily="2" charset="-78"/>
                <a:cs typeface="Adelle Sans Devanagari Light" panose="02000503000000020004" pitchFamily="2" charset="-78"/>
              </a:rPr>
              <a:t>• Started to like healthy music</a:t>
            </a:r>
          </a:p>
          <a:p>
            <a:pPr>
              <a:lnSpc>
                <a:spcPct val="150000"/>
              </a:lnSpc>
            </a:pPr>
            <a:r>
              <a:rPr lang="en-US" sz="1200" dirty="0">
                <a:solidFill>
                  <a:srgbClr val="101010"/>
                </a:solidFill>
                <a:latin typeface="Adelle Sans Devanagari Light" panose="02000503000000020004" pitchFamily="2" charset="-78"/>
                <a:cs typeface="Adelle Sans Devanagari Light" panose="02000503000000020004" pitchFamily="2" charset="-78"/>
              </a:rPr>
              <a:t>• Physically exercising more</a:t>
            </a:r>
          </a:p>
          <a:p>
            <a:pPr>
              <a:lnSpc>
                <a:spcPct val="150000"/>
              </a:lnSpc>
            </a:pPr>
            <a:r>
              <a:rPr lang="en-US" sz="1200" dirty="0">
                <a:solidFill>
                  <a:srgbClr val="101010"/>
                </a:solidFill>
                <a:latin typeface="Adelle Sans Devanagari Light" panose="02000503000000020004" pitchFamily="2" charset="-78"/>
                <a:cs typeface="Adelle Sans Devanagari Light" panose="02000503000000020004" pitchFamily="2" charset="-78"/>
              </a:rPr>
              <a:t>• Eating healthier</a:t>
            </a:r>
          </a:p>
          <a:p>
            <a:pPr>
              <a:lnSpc>
                <a:spcPct val="150000"/>
              </a:lnSpc>
            </a:pPr>
            <a:r>
              <a:rPr lang="en-US" sz="1200" dirty="0">
                <a:solidFill>
                  <a:srgbClr val="101010"/>
                </a:solidFill>
                <a:latin typeface="Adelle Sans Devanagari Light" panose="02000503000000020004" pitchFamily="2" charset="-78"/>
                <a:cs typeface="Adelle Sans Devanagari Light" panose="02000503000000020004" pitchFamily="2" charset="-78"/>
              </a:rPr>
              <a:t>• Enjoy analyzing their thoughts for distortions</a:t>
            </a:r>
          </a:p>
          <a:p>
            <a:pPr>
              <a:lnSpc>
                <a:spcPct val="150000"/>
              </a:lnSpc>
            </a:pPr>
            <a:r>
              <a:rPr lang="en-US" sz="1200" dirty="0">
                <a:solidFill>
                  <a:srgbClr val="101010"/>
                </a:solidFill>
                <a:latin typeface="Adelle Sans Devanagari Light" panose="02000503000000020004" pitchFamily="2" charset="-78"/>
                <a:cs typeface="Adelle Sans Devanagari Light" panose="02000503000000020004" pitchFamily="2" charset="-78"/>
              </a:rPr>
              <a:t>• Able to manage their emotions, less anger, better behaviors</a:t>
            </a:r>
          </a:p>
          <a:p>
            <a:endParaRPr lang="en-US" dirty="0"/>
          </a:p>
        </p:txBody>
      </p:sp>
      <p:sp>
        <p:nvSpPr>
          <p:cNvPr id="4" name="Slide Number Placeholder 3"/>
          <p:cNvSpPr>
            <a:spLocks noGrp="1"/>
          </p:cNvSpPr>
          <p:nvPr>
            <p:ph type="sldNum" sz="quarter" idx="5"/>
          </p:nvPr>
        </p:nvSpPr>
        <p:spPr/>
        <p:txBody>
          <a:bodyPr/>
          <a:lstStyle/>
          <a:p>
            <a:fld id="{C700B2AA-D742-664F-8ED4-986FB0E2E1F1}" type="slidenum">
              <a:rPr lang="en-US" smtClean="0"/>
              <a:t>47</a:t>
            </a:fld>
            <a:endParaRPr lang="en-US"/>
          </a:p>
        </p:txBody>
      </p:sp>
    </p:spTree>
    <p:extLst>
      <p:ext uri="{BB962C8B-B14F-4D97-AF65-F5344CB8AC3E}">
        <p14:creationId xmlns:p14="http://schemas.microsoft.com/office/powerpoint/2010/main" val="511778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11/28/23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11/28/23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11/28/23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11/28/23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jpe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41.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865" b="7865"/>
          <a:stretch>
            <a:fillRect/>
          </a:stretch>
        </p:blipFill>
        <p:spPr>
          <a:xfrm>
            <a:off x="0" y="0"/>
            <a:ext cx="18288000" cy="10287000"/>
          </a:xfrm>
          <a:prstGeom prst="rect">
            <a:avLst/>
          </a:prstGeom>
        </p:spPr>
      </p:pic>
      <p:grpSp>
        <p:nvGrpSpPr>
          <p:cNvPr id="3" name="Group 3"/>
          <p:cNvGrpSpPr/>
          <p:nvPr/>
        </p:nvGrpSpPr>
        <p:grpSpPr>
          <a:xfrm>
            <a:off x="1028700" y="4013420"/>
            <a:ext cx="14211300" cy="2819096"/>
            <a:chOff x="0" y="1018503"/>
            <a:chExt cx="18948400" cy="3758795"/>
          </a:xfrm>
        </p:grpSpPr>
        <p:sp>
          <p:nvSpPr>
            <p:cNvPr id="4" name="TextBox 4"/>
            <p:cNvSpPr txBox="1"/>
            <p:nvPr/>
          </p:nvSpPr>
          <p:spPr>
            <a:xfrm>
              <a:off x="0" y="1018503"/>
              <a:ext cx="18948400" cy="3114358"/>
            </a:xfrm>
            <a:prstGeom prst="rect">
              <a:avLst/>
            </a:prstGeom>
          </p:spPr>
          <p:txBody>
            <a:bodyPr wrap="square" lIns="0" tIns="0" rIns="0" bIns="0" rtlCol="0" anchor="t">
              <a:spAutoFit/>
            </a:bodyPr>
            <a:lstStyle/>
            <a:p>
              <a:pPr>
                <a:lnSpc>
                  <a:spcPts val="9036"/>
                </a:lnSpc>
              </a:pPr>
              <a:r>
                <a:rPr lang="en-US" sz="8214" b="1" spc="-300" dirty="0">
                  <a:solidFill>
                    <a:srgbClr val="FEFFFD"/>
                  </a:solidFill>
                  <a:latin typeface="Adelle Sans Devanagari" panose="02000503000000020004" pitchFamily="2" charset="-78"/>
                  <a:cs typeface="Adelle Sans Devanagari" panose="02000503000000020004" pitchFamily="2" charset="-78"/>
                </a:rPr>
                <a:t>Improving Emotional Intelligence in Children/Adults</a:t>
              </a:r>
            </a:p>
          </p:txBody>
        </p:sp>
        <p:sp>
          <p:nvSpPr>
            <p:cNvPr id="5" name="TextBox 5"/>
            <p:cNvSpPr txBox="1"/>
            <p:nvPr/>
          </p:nvSpPr>
          <p:spPr>
            <a:xfrm>
              <a:off x="33867" y="4093350"/>
              <a:ext cx="16079292" cy="683948"/>
            </a:xfrm>
            <a:prstGeom prst="rect">
              <a:avLst/>
            </a:prstGeom>
          </p:spPr>
          <p:txBody>
            <a:bodyPr lIns="0" tIns="0" rIns="0" bIns="0" rtlCol="0" anchor="t">
              <a:spAutoFit/>
            </a:bodyPr>
            <a:lstStyle/>
            <a:p>
              <a:pPr>
                <a:lnSpc>
                  <a:spcPts val="4025"/>
                </a:lnSpc>
              </a:pPr>
              <a:r>
                <a:rPr lang="en-US" sz="2875" dirty="0">
                  <a:solidFill>
                    <a:srgbClr val="FEFFFD"/>
                  </a:solidFill>
                  <a:latin typeface="Adelle Sans Devanagari Light" panose="02000503000000020004" pitchFamily="2" charset="-78"/>
                  <a:cs typeface="Adelle Sans Devanagari Light" panose="02000503000000020004" pitchFamily="2" charset="-78"/>
                </a:rPr>
                <a:t>Neil </a:t>
              </a:r>
              <a:r>
                <a:rPr lang="en-US" sz="2875" dirty="0" err="1">
                  <a:solidFill>
                    <a:srgbClr val="FEFFFD"/>
                  </a:solidFill>
                  <a:latin typeface="Adelle Sans Devanagari Light" panose="02000503000000020004" pitchFamily="2" charset="-78"/>
                  <a:cs typeface="Adelle Sans Devanagari Light" panose="02000503000000020004" pitchFamily="2" charset="-78"/>
                </a:rPr>
                <a:t>Nedley</a:t>
              </a:r>
              <a:r>
                <a:rPr lang="en-US" sz="2875" dirty="0">
                  <a:solidFill>
                    <a:srgbClr val="FEFFFD"/>
                  </a:solidFill>
                  <a:latin typeface="Adelle Sans Devanagari Light" panose="02000503000000020004" pitchFamily="2" charset="-78"/>
                  <a:cs typeface="Adelle Sans Devanagari Light" panose="02000503000000020004" pitchFamily="2" charset="-78"/>
                </a:rPr>
                <a:t>, M.D.</a:t>
              </a: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786" b="7786"/>
          <a:stretch>
            <a:fillRect/>
          </a:stretch>
        </p:blipFill>
        <p:spPr>
          <a:xfrm>
            <a:off x="0" y="0"/>
            <a:ext cx="18288000" cy="10287000"/>
          </a:xfrm>
          <a:prstGeom prst="rect">
            <a:avLst/>
          </a:prstGeom>
        </p:spPr>
      </p:pic>
      <p:sp>
        <p:nvSpPr>
          <p:cNvPr id="3" name="TextBox 3"/>
          <p:cNvSpPr txBox="1"/>
          <p:nvPr/>
        </p:nvSpPr>
        <p:spPr>
          <a:xfrm>
            <a:off x="1028700" y="2664324"/>
            <a:ext cx="9925987" cy="2594709"/>
          </a:xfrm>
          <a:prstGeom prst="rect">
            <a:avLst/>
          </a:prstGeom>
        </p:spPr>
        <p:txBody>
          <a:bodyPr lIns="0" tIns="0" rIns="0" bIns="0" rtlCol="0" anchor="t">
            <a:spAutoFit/>
          </a:bodyPr>
          <a:lstStyle/>
          <a:p>
            <a:pPr>
              <a:lnSpc>
                <a:spcPts val="10103"/>
              </a:lnSpc>
            </a:pPr>
            <a:r>
              <a:rPr lang="en-US" sz="8940" b="1" dirty="0">
                <a:solidFill>
                  <a:srgbClr val="FEFFFD"/>
                </a:solidFill>
                <a:latin typeface="Adelle Sans Devanagari" panose="02000503000000020004" pitchFamily="2" charset="-78"/>
                <a:cs typeface="Adelle Sans Devanagari" panose="02000503000000020004" pitchFamily="2" charset="-78"/>
              </a:rPr>
              <a:t>What is Emotional Intelligence</a:t>
            </a:r>
          </a:p>
        </p:txBody>
      </p:sp>
      <p:sp>
        <p:nvSpPr>
          <p:cNvPr id="4" name="TextBox 4"/>
          <p:cNvSpPr txBox="1"/>
          <p:nvPr/>
        </p:nvSpPr>
        <p:spPr>
          <a:xfrm>
            <a:off x="1028700" y="5346124"/>
            <a:ext cx="10248900" cy="2271776"/>
          </a:xfrm>
          <a:prstGeom prst="rect">
            <a:avLst/>
          </a:prstGeom>
        </p:spPr>
        <p:txBody>
          <a:bodyPr wrap="square" lIns="0" tIns="0" rIns="0" bIns="0" rtlCol="0" anchor="t">
            <a:spAutoFit/>
          </a:bodyPr>
          <a:lstStyle/>
          <a:p>
            <a:pPr>
              <a:lnSpc>
                <a:spcPts val="4464"/>
              </a:lnSpc>
            </a:pPr>
            <a:r>
              <a:rPr lang="en-US" sz="2800" dirty="0">
                <a:solidFill>
                  <a:srgbClr val="FEFFFD"/>
                </a:solidFill>
                <a:latin typeface="Adelle Sans Devanagari Light" panose="02000503000000020004" pitchFamily="2" charset="-78"/>
                <a:cs typeface="Adelle Sans Devanagari Light" panose="02000503000000020004" pitchFamily="2" charset="-78"/>
              </a:rPr>
              <a:t>•Understanding your emotions and the emotions of others and responding to those emotions in a healthy way</a:t>
            </a:r>
          </a:p>
          <a:p>
            <a:pPr>
              <a:lnSpc>
                <a:spcPts val="4464"/>
              </a:lnSpc>
            </a:pPr>
            <a:r>
              <a:rPr lang="en-US" sz="2800" dirty="0">
                <a:solidFill>
                  <a:srgbClr val="FEFFFD"/>
                </a:solidFill>
                <a:latin typeface="Adelle Sans Devanagari Light" panose="02000503000000020004" pitchFamily="2" charset="-78"/>
                <a:cs typeface="Adelle Sans Devanagari Light" panose="02000503000000020004" pitchFamily="2" charset="-78"/>
              </a:rPr>
              <a:t>•Our behaviors powerfully influence our thoughts and emotions</a:t>
            </a:r>
          </a:p>
          <a:p>
            <a:pPr>
              <a:lnSpc>
                <a:spcPts val="4464"/>
              </a:lnSpc>
            </a:pPr>
            <a:r>
              <a:rPr lang="en-US" sz="2800" dirty="0">
                <a:solidFill>
                  <a:srgbClr val="FEFFFD"/>
                </a:solidFill>
                <a:latin typeface="Adelle Sans Devanagari Light" panose="02000503000000020004" pitchFamily="2" charset="-78"/>
                <a:cs typeface="Adelle Sans Devanagari Light" panose="02000503000000020004" pitchFamily="2" charset="-78"/>
              </a:rPr>
              <a:t>•But it’s our thoughts that cause our emotions and behavior</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8022" b="8022"/>
          <a:stretch>
            <a:fillRect/>
          </a:stretch>
        </p:blipFill>
        <p:spPr>
          <a:xfrm>
            <a:off x="0" y="0"/>
            <a:ext cx="18288000" cy="10287000"/>
          </a:xfrm>
          <a:prstGeom prst="rect">
            <a:avLst/>
          </a:prstGeom>
        </p:spPr>
      </p:pic>
      <p:sp>
        <p:nvSpPr>
          <p:cNvPr id="3" name="TextBox 3"/>
          <p:cNvSpPr txBox="1"/>
          <p:nvPr/>
        </p:nvSpPr>
        <p:spPr>
          <a:xfrm>
            <a:off x="1028700" y="1942906"/>
            <a:ext cx="9925987" cy="1318047"/>
          </a:xfrm>
          <a:prstGeom prst="rect">
            <a:avLst/>
          </a:prstGeom>
        </p:spPr>
        <p:txBody>
          <a:bodyPr lIns="0" tIns="0" rIns="0" bIns="0" rtlCol="0" anchor="t">
            <a:spAutoFit/>
          </a:bodyPr>
          <a:lstStyle/>
          <a:p>
            <a:pPr>
              <a:lnSpc>
                <a:spcPts val="10103"/>
              </a:lnSpc>
            </a:pPr>
            <a:r>
              <a:rPr lang="en-US" sz="8940" b="1" dirty="0">
                <a:solidFill>
                  <a:srgbClr val="FEFFFD"/>
                </a:solidFill>
                <a:latin typeface="Adelle Sans Devanagari" panose="02000503000000020004" pitchFamily="2" charset="-78"/>
                <a:cs typeface="Adelle Sans Devanagari" panose="02000503000000020004" pitchFamily="2" charset="-78"/>
              </a:rPr>
              <a:t>Aristotle</a:t>
            </a:r>
          </a:p>
        </p:txBody>
      </p:sp>
      <p:sp>
        <p:nvSpPr>
          <p:cNvPr id="4" name="TextBox 4"/>
          <p:cNvSpPr txBox="1"/>
          <p:nvPr/>
        </p:nvSpPr>
        <p:spPr>
          <a:xfrm>
            <a:off x="1028700" y="4109354"/>
            <a:ext cx="10096500" cy="5193729"/>
          </a:xfrm>
          <a:prstGeom prst="rect">
            <a:avLst/>
          </a:prstGeom>
        </p:spPr>
        <p:txBody>
          <a:bodyPr wrap="square" lIns="0" tIns="0" rIns="0" bIns="0" rtlCol="0" anchor="t">
            <a:spAutoFit/>
          </a:bodyPr>
          <a:lstStyle/>
          <a:p>
            <a:pPr>
              <a:lnSpc>
                <a:spcPts val="4464"/>
              </a:lnSpc>
            </a:pPr>
            <a:r>
              <a:rPr lang="en-US" sz="2800" dirty="0">
                <a:solidFill>
                  <a:srgbClr val="FEFFFD"/>
                </a:solidFill>
                <a:latin typeface="Adelle Sans Devanagari Light" panose="02000503000000020004" pitchFamily="2" charset="-78"/>
                <a:cs typeface="Adelle Sans Devanagari Light" panose="02000503000000020004" pitchFamily="2" charset="-78"/>
              </a:rPr>
              <a:t>•There are many ways to demonstrate anger, and anyone can become angry – that is easy, </a:t>
            </a:r>
          </a:p>
          <a:p>
            <a:pPr>
              <a:lnSpc>
                <a:spcPts val="4464"/>
              </a:lnSpc>
            </a:pPr>
            <a:r>
              <a:rPr lang="en-US" sz="2800" dirty="0">
                <a:solidFill>
                  <a:srgbClr val="FEFFFD"/>
                </a:solidFill>
                <a:latin typeface="Adelle Sans Devanagari Light" panose="02000503000000020004" pitchFamily="2" charset="-78"/>
                <a:cs typeface="Adelle Sans Devanagari Light" panose="02000503000000020004" pitchFamily="2" charset="-78"/>
              </a:rPr>
              <a:t>•but to be angry with the right person, </a:t>
            </a:r>
          </a:p>
          <a:p>
            <a:pPr>
              <a:lnSpc>
                <a:spcPts val="4464"/>
              </a:lnSpc>
            </a:pPr>
            <a:r>
              <a:rPr lang="en-US" sz="2800" dirty="0">
                <a:solidFill>
                  <a:srgbClr val="FEFFFD"/>
                </a:solidFill>
                <a:latin typeface="Adelle Sans Devanagari Light" panose="02000503000000020004" pitchFamily="2" charset="-78"/>
                <a:cs typeface="Adelle Sans Devanagari Light" panose="02000503000000020004" pitchFamily="2" charset="-78"/>
              </a:rPr>
              <a:t>•and to the right degree </a:t>
            </a:r>
          </a:p>
          <a:p>
            <a:pPr>
              <a:lnSpc>
                <a:spcPts val="4464"/>
              </a:lnSpc>
            </a:pPr>
            <a:r>
              <a:rPr lang="en-US" sz="2800" dirty="0">
                <a:solidFill>
                  <a:srgbClr val="FEFFFD"/>
                </a:solidFill>
                <a:latin typeface="Adelle Sans Devanagari Light" panose="02000503000000020004" pitchFamily="2" charset="-78"/>
                <a:cs typeface="Adelle Sans Devanagari Light" panose="02000503000000020004" pitchFamily="2" charset="-78"/>
              </a:rPr>
              <a:t>•and at the right time, </a:t>
            </a:r>
          </a:p>
          <a:p>
            <a:pPr>
              <a:lnSpc>
                <a:spcPts val="4464"/>
              </a:lnSpc>
            </a:pPr>
            <a:r>
              <a:rPr lang="en-US" sz="2800" dirty="0">
                <a:solidFill>
                  <a:srgbClr val="FEFFFD"/>
                </a:solidFill>
                <a:latin typeface="Adelle Sans Devanagari Light" panose="02000503000000020004" pitchFamily="2" charset="-78"/>
                <a:cs typeface="Adelle Sans Devanagari Light" panose="02000503000000020004" pitchFamily="2" charset="-78"/>
              </a:rPr>
              <a:t>•and for the right purpose, </a:t>
            </a:r>
          </a:p>
          <a:p>
            <a:pPr>
              <a:lnSpc>
                <a:spcPts val="4464"/>
              </a:lnSpc>
            </a:pPr>
            <a:r>
              <a:rPr lang="en-US" sz="2800" dirty="0">
                <a:solidFill>
                  <a:srgbClr val="FEFFFD"/>
                </a:solidFill>
                <a:latin typeface="Adelle Sans Devanagari Light" panose="02000503000000020004" pitchFamily="2" charset="-78"/>
                <a:cs typeface="Adelle Sans Devanagari Light" panose="02000503000000020004" pitchFamily="2" charset="-78"/>
              </a:rPr>
              <a:t>•and in the right way </a:t>
            </a:r>
          </a:p>
          <a:p>
            <a:pPr>
              <a:lnSpc>
                <a:spcPts val="4464"/>
              </a:lnSpc>
            </a:pPr>
            <a:r>
              <a:rPr lang="en-US" sz="2800" dirty="0">
                <a:solidFill>
                  <a:srgbClr val="FEFFFD"/>
                </a:solidFill>
                <a:latin typeface="Adelle Sans Devanagari Light" panose="02000503000000020004" pitchFamily="2" charset="-78"/>
                <a:cs typeface="Adelle Sans Devanagari Light" panose="02000503000000020004" pitchFamily="2" charset="-78"/>
              </a:rPr>
              <a:t>that is not within everyone’s power and that is not easy." </a:t>
            </a:r>
          </a:p>
          <a:p>
            <a:pPr>
              <a:lnSpc>
                <a:spcPts val="4464"/>
              </a:lnSpc>
            </a:pPr>
            <a:endParaRPr lang="en-US" sz="3037" dirty="0">
              <a:solidFill>
                <a:srgbClr val="FEFFFD"/>
              </a:solidFill>
              <a:latin typeface="Adelle Sans Devanagari Light" panose="02000503000000020004" pitchFamily="2" charset="-78"/>
              <a:cs typeface="Adelle Sans Devanagari Light" panose="02000503000000020004" pitchFamily="2" charset="-78"/>
            </a:endParaRPr>
          </a:p>
        </p:txBody>
      </p:sp>
      <p:sp>
        <p:nvSpPr>
          <p:cNvPr id="5" name="TextBox 5"/>
          <p:cNvSpPr txBox="1"/>
          <p:nvPr/>
        </p:nvSpPr>
        <p:spPr>
          <a:xfrm>
            <a:off x="1028700" y="3125126"/>
            <a:ext cx="4008840" cy="528661"/>
          </a:xfrm>
          <a:prstGeom prst="rect">
            <a:avLst/>
          </a:prstGeom>
        </p:spPr>
        <p:txBody>
          <a:bodyPr lIns="0" tIns="0" rIns="0" bIns="0" rtlCol="0" anchor="t">
            <a:spAutoFit/>
          </a:bodyPr>
          <a:lstStyle/>
          <a:p>
            <a:pPr>
              <a:lnSpc>
                <a:spcPts val="4080"/>
              </a:lnSpc>
            </a:pPr>
            <a:r>
              <a:rPr lang="en-US" sz="2800" b="1" dirty="0">
                <a:solidFill>
                  <a:srgbClr val="FEFFFD"/>
                </a:solidFill>
                <a:latin typeface="Adelle Sans Devanagari" panose="02000503000000020004" pitchFamily="2" charset="-78"/>
                <a:cs typeface="Adelle Sans Devanagari" panose="02000503000000020004" pitchFamily="2" charset="-78"/>
              </a:rPr>
              <a:t>384 BC – 322 BC</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786" b="7786"/>
          <a:stretch>
            <a:fillRect/>
          </a:stretch>
        </p:blipFill>
        <p:spPr>
          <a:xfrm>
            <a:off x="0" y="0"/>
            <a:ext cx="18288000" cy="10287000"/>
          </a:xfrm>
          <a:prstGeom prst="rect">
            <a:avLst/>
          </a:prstGeom>
        </p:spPr>
      </p:pic>
      <p:sp>
        <p:nvSpPr>
          <p:cNvPr id="3" name="TextBox 3"/>
          <p:cNvSpPr txBox="1"/>
          <p:nvPr/>
        </p:nvSpPr>
        <p:spPr>
          <a:xfrm>
            <a:off x="994833" y="3543300"/>
            <a:ext cx="12789659" cy="1318047"/>
          </a:xfrm>
          <a:prstGeom prst="rect">
            <a:avLst/>
          </a:prstGeom>
        </p:spPr>
        <p:txBody>
          <a:bodyPr lIns="0" tIns="0" rIns="0" bIns="0" rtlCol="0" anchor="t">
            <a:spAutoFit/>
          </a:bodyPr>
          <a:lstStyle/>
          <a:p>
            <a:pPr>
              <a:lnSpc>
                <a:spcPts val="10103"/>
              </a:lnSpc>
            </a:pPr>
            <a:r>
              <a:rPr lang="en-US" sz="8940" b="1" dirty="0">
                <a:solidFill>
                  <a:srgbClr val="FEFFFD"/>
                </a:solidFill>
                <a:latin typeface="Adelle Sans Devanagari" panose="02000503000000020004" pitchFamily="2" charset="-78"/>
                <a:cs typeface="Adelle Sans Devanagari" panose="02000503000000020004" pitchFamily="2" charset="-78"/>
              </a:rPr>
              <a:t>Emotional Intelligence</a:t>
            </a:r>
          </a:p>
        </p:txBody>
      </p:sp>
      <p:sp>
        <p:nvSpPr>
          <p:cNvPr id="4" name="TextBox 4"/>
          <p:cNvSpPr txBox="1"/>
          <p:nvPr/>
        </p:nvSpPr>
        <p:spPr>
          <a:xfrm>
            <a:off x="1028700" y="4671486"/>
            <a:ext cx="10094779" cy="2462213"/>
          </a:xfrm>
          <a:prstGeom prst="rect">
            <a:avLst/>
          </a:prstGeom>
        </p:spPr>
        <p:txBody>
          <a:bodyPr lIns="0" tIns="0" rIns="0" bIns="0" rtlCol="0" anchor="t">
            <a:spAutoFit/>
          </a:bodyPr>
          <a:lstStyle/>
          <a:p>
            <a:pPr>
              <a:lnSpc>
                <a:spcPts val="4775"/>
              </a:lnSpc>
            </a:pPr>
            <a:r>
              <a:rPr lang="en-US" sz="3200" dirty="0">
                <a:solidFill>
                  <a:srgbClr val="FEFFFD"/>
                </a:solidFill>
                <a:latin typeface="Adelle Sans Devanagari Light" panose="02000503000000020004" pitchFamily="2" charset="-78"/>
                <a:cs typeface="Adelle Sans Devanagari Light" panose="02000503000000020004" pitchFamily="2" charset="-78"/>
              </a:rPr>
              <a:t>•Likely contributes more to successful and enjoyable living than I.Q.</a:t>
            </a:r>
          </a:p>
          <a:p>
            <a:pPr>
              <a:lnSpc>
                <a:spcPts val="4775"/>
              </a:lnSpc>
            </a:pPr>
            <a:r>
              <a:rPr lang="en-US" sz="3200" dirty="0">
                <a:solidFill>
                  <a:srgbClr val="FEFFFD"/>
                </a:solidFill>
                <a:latin typeface="Adelle Sans Devanagari Light" panose="02000503000000020004" pitchFamily="2" charset="-78"/>
                <a:cs typeface="Adelle Sans Devanagari Light" panose="02000503000000020004" pitchFamily="2" charset="-78"/>
              </a:rPr>
              <a:t>•Since emotional intelligence is learned, rather than inherited, it can be improved.</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FFFD"/>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1251647" y="3951270"/>
            <a:ext cx="2291244" cy="2291234"/>
            <a:chOff x="0" y="0"/>
            <a:chExt cx="6350025" cy="6350000"/>
          </a:xfrm>
        </p:grpSpPr>
        <p:sp>
          <p:nvSpPr>
            <p:cNvPr id="3" name="Freeform 3"/>
            <p:cNvSpPr/>
            <p:nvPr/>
          </p:nvSpPr>
          <p:spPr>
            <a:xfrm>
              <a:off x="0" y="0"/>
              <a:ext cx="6350026" cy="6350000"/>
            </a:xfrm>
            <a:custGeom>
              <a:avLst/>
              <a:gdLst/>
              <a:ahLst/>
              <a:cxnLst/>
              <a:rect l="l" t="t" r="r" b="b"/>
              <a:pathLst>
                <a:path w="6350026" h="6350000">
                  <a:moveTo>
                    <a:pt x="0" y="0"/>
                  </a:moveTo>
                  <a:lnTo>
                    <a:pt x="6350026" y="0"/>
                  </a:lnTo>
                  <a:lnTo>
                    <a:pt x="6350026" y="6350000"/>
                  </a:lnTo>
                  <a:lnTo>
                    <a:pt x="0" y="6350000"/>
                  </a:lnTo>
                  <a:close/>
                </a:path>
              </a:pathLst>
            </a:custGeom>
            <a:blipFill>
              <a:blip r:embed="rId2"/>
              <a:stretch>
                <a:fillRect l="-25046" r="-25046"/>
              </a:stretch>
            </a:blipFill>
          </p:spPr>
        </p:sp>
      </p:grpSp>
      <p:sp>
        <p:nvSpPr>
          <p:cNvPr id="4" name="TextBox 4"/>
          <p:cNvSpPr txBox="1"/>
          <p:nvPr/>
        </p:nvSpPr>
        <p:spPr>
          <a:xfrm>
            <a:off x="3730572" y="1943100"/>
            <a:ext cx="10826856" cy="1159356"/>
          </a:xfrm>
          <a:prstGeom prst="rect">
            <a:avLst/>
          </a:prstGeom>
        </p:spPr>
        <p:txBody>
          <a:bodyPr lIns="0" tIns="0" rIns="0" bIns="0" rtlCol="0" anchor="t">
            <a:spAutoFit/>
          </a:bodyPr>
          <a:lstStyle/>
          <a:p>
            <a:pPr algn="ctr">
              <a:lnSpc>
                <a:spcPts val="8910"/>
              </a:lnSpc>
            </a:pPr>
            <a:r>
              <a:rPr lang="en-US" sz="7885" b="1" dirty="0">
                <a:solidFill>
                  <a:srgbClr val="101010"/>
                </a:solidFill>
                <a:latin typeface="Adelle Sans Devanagari" panose="02000503000000020004" pitchFamily="2" charset="-78"/>
                <a:cs typeface="Adelle Sans Devanagari" panose="02000503000000020004" pitchFamily="2" charset="-78"/>
              </a:rPr>
              <a:t>5 Components of E.Q.</a:t>
            </a:r>
          </a:p>
        </p:txBody>
      </p:sp>
      <p:sp>
        <p:nvSpPr>
          <p:cNvPr id="5" name="TextBox 5"/>
          <p:cNvSpPr txBox="1"/>
          <p:nvPr/>
        </p:nvSpPr>
        <p:spPr>
          <a:xfrm>
            <a:off x="1251647" y="6680655"/>
            <a:ext cx="2446155" cy="1795363"/>
          </a:xfrm>
          <a:prstGeom prst="rect">
            <a:avLst/>
          </a:prstGeom>
        </p:spPr>
        <p:txBody>
          <a:bodyPr lIns="0" tIns="0" rIns="0" bIns="0" rtlCol="0" anchor="t">
            <a:spAutoFit/>
          </a:bodyPr>
          <a:lstStyle/>
          <a:p>
            <a:pPr algn="ctr">
              <a:lnSpc>
                <a:spcPts val="3523"/>
              </a:lnSpc>
            </a:pPr>
            <a:r>
              <a:rPr lang="en-US" sz="3037" b="1" dirty="0">
                <a:solidFill>
                  <a:srgbClr val="101010"/>
                </a:solidFill>
                <a:latin typeface="Adelle Sans Devanagari" panose="02000503000000020004" pitchFamily="2" charset="-78"/>
                <a:cs typeface="Adelle Sans Devanagari" panose="02000503000000020004" pitchFamily="2" charset="-78"/>
              </a:rPr>
              <a:t>Knowing our emotions</a:t>
            </a:r>
          </a:p>
          <a:p>
            <a:pPr algn="ctr">
              <a:lnSpc>
                <a:spcPts val="3523"/>
              </a:lnSpc>
            </a:pPr>
            <a:r>
              <a:rPr lang="en-US" sz="3037" dirty="0">
                <a:solidFill>
                  <a:srgbClr val="101010"/>
                </a:solidFill>
                <a:latin typeface="Adelle Sans Devanagari Light" panose="02000503000000020004" pitchFamily="2" charset="-78"/>
                <a:cs typeface="Adelle Sans Devanagari Light" panose="02000503000000020004" pitchFamily="2" charset="-78"/>
              </a:rPr>
              <a:t>Self awareness</a:t>
            </a:r>
          </a:p>
        </p:txBody>
      </p:sp>
      <p:sp>
        <p:nvSpPr>
          <p:cNvPr id="6" name="TextBox 6"/>
          <p:cNvSpPr txBox="1"/>
          <p:nvPr/>
        </p:nvSpPr>
        <p:spPr>
          <a:xfrm>
            <a:off x="4757453" y="6680655"/>
            <a:ext cx="2446155" cy="1346522"/>
          </a:xfrm>
          <a:prstGeom prst="rect">
            <a:avLst/>
          </a:prstGeom>
        </p:spPr>
        <p:txBody>
          <a:bodyPr lIns="0" tIns="0" rIns="0" bIns="0" rtlCol="0" anchor="t">
            <a:spAutoFit/>
          </a:bodyPr>
          <a:lstStyle/>
          <a:p>
            <a:pPr algn="ctr">
              <a:lnSpc>
                <a:spcPts val="3523"/>
              </a:lnSpc>
            </a:pPr>
            <a:r>
              <a:rPr lang="en-US" sz="3037" b="1" dirty="0">
                <a:solidFill>
                  <a:srgbClr val="101010"/>
                </a:solidFill>
                <a:latin typeface="Adelle Sans Devanagari" panose="02000503000000020004" pitchFamily="2" charset="-78"/>
                <a:cs typeface="Adelle Sans Devanagari" panose="02000503000000020004" pitchFamily="2" charset="-78"/>
              </a:rPr>
              <a:t>Manage your emotions</a:t>
            </a:r>
          </a:p>
          <a:p>
            <a:pPr algn="ctr">
              <a:lnSpc>
                <a:spcPts val="3523"/>
              </a:lnSpc>
            </a:pPr>
            <a:r>
              <a:rPr lang="en-US" sz="3037" dirty="0">
                <a:solidFill>
                  <a:srgbClr val="101010"/>
                </a:solidFill>
                <a:latin typeface="Adelle Sans Devanagari Light" panose="02000503000000020004" pitchFamily="2" charset="-78"/>
                <a:cs typeface="Adelle Sans Devanagari Light" panose="02000503000000020004" pitchFamily="2" charset="-78"/>
              </a:rPr>
              <a:t>Self Control</a:t>
            </a:r>
          </a:p>
        </p:txBody>
      </p:sp>
      <p:sp>
        <p:nvSpPr>
          <p:cNvPr id="7" name="TextBox 7"/>
          <p:cNvSpPr txBox="1"/>
          <p:nvPr/>
        </p:nvSpPr>
        <p:spPr>
          <a:xfrm>
            <a:off x="8066089" y="6680655"/>
            <a:ext cx="2446155" cy="1795363"/>
          </a:xfrm>
          <a:prstGeom prst="rect">
            <a:avLst/>
          </a:prstGeom>
        </p:spPr>
        <p:txBody>
          <a:bodyPr lIns="0" tIns="0" rIns="0" bIns="0" rtlCol="0" anchor="t">
            <a:spAutoFit/>
          </a:bodyPr>
          <a:lstStyle/>
          <a:p>
            <a:pPr algn="ctr">
              <a:lnSpc>
                <a:spcPts val="3523"/>
              </a:lnSpc>
            </a:pPr>
            <a:r>
              <a:rPr lang="en-US" sz="3037" b="1" dirty="0">
                <a:solidFill>
                  <a:srgbClr val="101010"/>
                </a:solidFill>
                <a:latin typeface="Adelle Sans Devanagari" panose="02000503000000020004" pitchFamily="2" charset="-78"/>
                <a:cs typeface="Adelle Sans Devanagari" panose="02000503000000020004" pitchFamily="2" charset="-78"/>
              </a:rPr>
              <a:t>Recognize emotions in others</a:t>
            </a:r>
          </a:p>
          <a:p>
            <a:pPr algn="ctr">
              <a:lnSpc>
                <a:spcPts val="3523"/>
              </a:lnSpc>
            </a:pPr>
            <a:r>
              <a:rPr lang="en-US" sz="3037" dirty="0">
                <a:solidFill>
                  <a:srgbClr val="101010"/>
                </a:solidFill>
                <a:latin typeface="Adelle Sans Devanagari Light" panose="02000503000000020004" pitchFamily="2" charset="-78"/>
                <a:cs typeface="Adelle Sans Devanagari Light" panose="02000503000000020004" pitchFamily="2" charset="-78"/>
              </a:rPr>
              <a:t>Empathy</a:t>
            </a:r>
          </a:p>
        </p:txBody>
      </p:sp>
      <p:sp>
        <p:nvSpPr>
          <p:cNvPr id="8" name="TextBox 8"/>
          <p:cNvSpPr txBox="1"/>
          <p:nvPr/>
        </p:nvSpPr>
        <p:spPr>
          <a:xfrm>
            <a:off x="11372782" y="6680655"/>
            <a:ext cx="2446155" cy="2244204"/>
          </a:xfrm>
          <a:prstGeom prst="rect">
            <a:avLst/>
          </a:prstGeom>
        </p:spPr>
        <p:txBody>
          <a:bodyPr lIns="0" tIns="0" rIns="0" bIns="0" rtlCol="0" anchor="t">
            <a:spAutoFit/>
          </a:bodyPr>
          <a:lstStyle/>
          <a:p>
            <a:pPr algn="ctr">
              <a:lnSpc>
                <a:spcPts val="3523"/>
              </a:lnSpc>
            </a:pPr>
            <a:r>
              <a:rPr lang="en-US" sz="3037" b="1" dirty="0">
                <a:solidFill>
                  <a:srgbClr val="101010"/>
                </a:solidFill>
                <a:latin typeface="Adelle Sans Devanagari" panose="02000503000000020004" pitchFamily="2" charset="-78"/>
                <a:cs typeface="Adelle Sans Devanagari" panose="02000503000000020004" pitchFamily="2" charset="-78"/>
              </a:rPr>
              <a:t>Managing relationships with others</a:t>
            </a:r>
          </a:p>
          <a:p>
            <a:pPr algn="ctr">
              <a:lnSpc>
                <a:spcPts val="3523"/>
              </a:lnSpc>
            </a:pPr>
            <a:r>
              <a:rPr lang="en-US" sz="3037" dirty="0">
                <a:solidFill>
                  <a:srgbClr val="101010"/>
                </a:solidFill>
                <a:latin typeface="Adelle Sans Devanagari Light" panose="02000503000000020004" pitchFamily="2" charset="-78"/>
                <a:cs typeface="Adelle Sans Devanagari Light" panose="02000503000000020004" pitchFamily="2" charset="-78"/>
              </a:rPr>
              <a:t>Social Intelligence</a:t>
            </a:r>
          </a:p>
        </p:txBody>
      </p:sp>
      <p:sp>
        <p:nvSpPr>
          <p:cNvPr id="9" name="TextBox 9"/>
          <p:cNvSpPr txBox="1"/>
          <p:nvPr/>
        </p:nvSpPr>
        <p:spPr>
          <a:xfrm>
            <a:off x="14590198" y="6680655"/>
            <a:ext cx="2446155" cy="1795363"/>
          </a:xfrm>
          <a:prstGeom prst="rect">
            <a:avLst/>
          </a:prstGeom>
        </p:spPr>
        <p:txBody>
          <a:bodyPr lIns="0" tIns="0" rIns="0" bIns="0" rtlCol="0" anchor="t">
            <a:spAutoFit/>
          </a:bodyPr>
          <a:lstStyle/>
          <a:p>
            <a:pPr algn="ctr">
              <a:lnSpc>
                <a:spcPts val="3523"/>
              </a:lnSpc>
            </a:pPr>
            <a:r>
              <a:rPr lang="en-US" sz="3037" b="1" dirty="0">
                <a:solidFill>
                  <a:srgbClr val="101010"/>
                </a:solidFill>
                <a:latin typeface="Adelle Sans Devanagari" panose="02000503000000020004" pitchFamily="2" charset="-78"/>
                <a:cs typeface="Adelle Sans Devanagari" panose="02000503000000020004" pitchFamily="2" charset="-78"/>
              </a:rPr>
              <a:t>Motivating ourselves to reach goals</a:t>
            </a:r>
          </a:p>
          <a:p>
            <a:pPr algn="ctr">
              <a:lnSpc>
                <a:spcPts val="3523"/>
              </a:lnSpc>
            </a:pPr>
            <a:r>
              <a:rPr lang="en-US" sz="3037" dirty="0">
                <a:solidFill>
                  <a:srgbClr val="101010"/>
                </a:solidFill>
                <a:latin typeface="Adelle Sans Devanagari Light" panose="02000503000000020004" pitchFamily="2" charset="-78"/>
                <a:cs typeface="Adelle Sans Devanagari Light" panose="02000503000000020004" pitchFamily="2" charset="-78"/>
              </a:rPr>
              <a:t>Motivation</a:t>
            </a:r>
          </a:p>
        </p:txBody>
      </p:sp>
      <p:grpSp>
        <p:nvGrpSpPr>
          <p:cNvPr id="10" name="Group 10"/>
          <p:cNvGrpSpPr>
            <a:grpSpLocks noChangeAspect="1"/>
          </p:cNvGrpSpPr>
          <p:nvPr/>
        </p:nvGrpSpPr>
        <p:grpSpPr>
          <a:xfrm>
            <a:off x="4834909" y="3951270"/>
            <a:ext cx="2291244" cy="2291234"/>
            <a:chOff x="0" y="0"/>
            <a:chExt cx="6350025" cy="6350000"/>
          </a:xfrm>
        </p:grpSpPr>
        <p:sp>
          <p:nvSpPr>
            <p:cNvPr id="11" name="Freeform 11"/>
            <p:cNvSpPr/>
            <p:nvPr/>
          </p:nvSpPr>
          <p:spPr>
            <a:xfrm>
              <a:off x="0" y="0"/>
              <a:ext cx="6350026" cy="6350000"/>
            </a:xfrm>
            <a:custGeom>
              <a:avLst/>
              <a:gdLst/>
              <a:ahLst/>
              <a:cxnLst/>
              <a:rect l="l" t="t" r="r" b="b"/>
              <a:pathLst>
                <a:path w="6350026" h="6350000">
                  <a:moveTo>
                    <a:pt x="0" y="0"/>
                  </a:moveTo>
                  <a:lnTo>
                    <a:pt x="6350026" y="0"/>
                  </a:lnTo>
                  <a:lnTo>
                    <a:pt x="6350026" y="6350000"/>
                  </a:lnTo>
                  <a:lnTo>
                    <a:pt x="0" y="6350000"/>
                  </a:lnTo>
                  <a:close/>
                </a:path>
              </a:pathLst>
            </a:custGeom>
            <a:blipFill>
              <a:blip r:embed="rId3"/>
              <a:stretch>
                <a:fillRect l="-41115" r="-41115"/>
              </a:stretch>
            </a:blipFill>
          </p:spPr>
        </p:sp>
      </p:grpSp>
      <p:grpSp>
        <p:nvGrpSpPr>
          <p:cNvPr id="12" name="Group 12"/>
          <p:cNvGrpSpPr>
            <a:grpSpLocks noChangeAspect="1"/>
          </p:cNvGrpSpPr>
          <p:nvPr/>
        </p:nvGrpSpPr>
        <p:grpSpPr>
          <a:xfrm>
            <a:off x="8143545" y="3951270"/>
            <a:ext cx="2291244" cy="2291234"/>
            <a:chOff x="0" y="0"/>
            <a:chExt cx="6350025" cy="6350000"/>
          </a:xfrm>
        </p:grpSpPr>
        <p:sp>
          <p:nvSpPr>
            <p:cNvPr id="13" name="Freeform 13"/>
            <p:cNvSpPr/>
            <p:nvPr/>
          </p:nvSpPr>
          <p:spPr>
            <a:xfrm>
              <a:off x="0" y="0"/>
              <a:ext cx="6350026" cy="6350000"/>
            </a:xfrm>
            <a:custGeom>
              <a:avLst/>
              <a:gdLst/>
              <a:ahLst/>
              <a:cxnLst/>
              <a:rect l="l" t="t" r="r" b="b"/>
              <a:pathLst>
                <a:path w="6350026" h="6350000">
                  <a:moveTo>
                    <a:pt x="0" y="0"/>
                  </a:moveTo>
                  <a:lnTo>
                    <a:pt x="6350026" y="0"/>
                  </a:lnTo>
                  <a:lnTo>
                    <a:pt x="6350026" y="6350000"/>
                  </a:lnTo>
                  <a:lnTo>
                    <a:pt x="0" y="6350000"/>
                  </a:lnTo>
                  <a:close/>
                </a:path>
              </a:pathLst>
            </a:custGeom>
            <a:blipFill>
              <a:blip r:embed="rId4"/>
              <a:stretch>
                <a:fillRect l="-25046" r="-25046"/>
              </a:stretch>
            </a:blipFill>
          </p:spPr>
        </p:sp>
      </p:grpSp>
      <p:grpSp>
        <p:nvGrpSpPr>
          <p:cNvPr id="14" name="Group 14"/>
          <p:cNvGrpSpPr>
            <a:grpSpLocks noChangeAspect="1"/>
          </p:cNvGrpSpPr>
          <p:nvPr/>
        </p:nvGrpSpPr>
        <p:grpSpPr>
          <a:xfrm>
            <a:off x="11450238" y="3951270"/>
            <a:ext cx="2291244" cy="2291234"/>
            <a:chOff x="0" y="0"/>
            <a:chExt cx="6350025" cy="6350000"/>
          </a:xfrm>
        </p:grpSpPr>
        <p:sp>
          <p:nvSpPr>
            <p:cNvPr id="15" name="Freeform 15"/>
            <p:cNvSpPr/>
            <p:nvPr/>
          </p:nvSpPr>
          <p:spPr>
            <a:xfrm>
              <a:off x="0" y="0"/>
              <a:ext cx="6350026" cy="6350000"/>
            </a:xfrm>
            <a:custGeom>
              <a:avLst/>
              <a:gdLst/>
              <a:ahLst/>
              <a:cxnLst/>
              <a:rect l="l" t="t" r="r" b="b"/>
              <a:pathLst>
                <a:path w="6350026" h="6350000">
                  <a:moveTo>
                    <a:pt x="0" y="0"/>
                  </a:moveTo>
                  <a:lnTo>
                    <a:pt x="6350026" y="0"/>
                  </a:lnTo>
                  <a:lnTo>
                    <a:pt x="6350026" y="6350000"/>
                  </a:lnTo>
                  <a:lnTo>
                    <a:pt x="0" y="6350000"/>
                  </a:lnTo>
                  <a:close/>
                </a:path>
              </a:pathLst>
            </a:custGeom>
            <a:blipFill>
              <a:blip r:embed="rId5"/>
              <a:stretch>
                <a:fillRect t="-25047" b="-25047"/>
              </a:stretch>
            </a:blipFill>
          </p:spPr>
        </p:sp>
      </p:grpSp>
      <p:grpSp>
        <p:nvGrpSpPr>
          <p:cNvPr id="16" name="Group 16"/>
          <p:cNvGrpSpPr>
            <a:grpSpLocks noChangeAspect="1"/>
          </p:cNvGrpSpPr>
          <p:nvPr/>
        </p:nvGrpSpPr>
        <p:grpSpPr>
          <a:xfrm>
            <a:off x="14667654" y="3951270"/>
            <a:ext cx="2291244" cy="2291234"/>
            <a:chOff x="0" y="0"/>
            <a:chExt cx="6350025" cy="6350000"/>
          </a:xfrm>
        </p:grpSpPr>
        <p:sp>
          <p:nvSpPr>
            <p:cNvPr id="17" name="Freeform 17"/>
            <p:cNvSpPr/>
            <p:nvPr/>
          </p:nvSpPr>
          <p:spPr>
            <a:xfrm>
              <a:off x="0" y="0"/>
              <a:ext cx="6350026" cy="6350000"/>
            </a:xfrm>
            <a:custGeom>
              <a:avLst/>
              <a:gdLst/>
              <a:ahLst/>
              <a:cxnLst/>
              <a:rect l="l" t="t" r="r" b="b"/>
              <a:pathLst>
                <a:path w="6350026" h="6350000">
                  <a:moveTo>
                    <a:pt x="0" y="0"/>
                  </a:moveTo>
                  <a:lnTo>
                    <a:pt x="6350026" y="0"/>
                  </a:lnTo>
                  <a:lnTo>
                    <a:pt x="6350026" y="6350000"/>
                  </a:lnTo>
                  <a:lnTo>
                    <a:pt x="0" y="6350000"/>
                  </a:lnTo>
                  <a:close/>
                </a:path>
              </a:pathLst>
            </a:custGeom>
            <a:blipFill>
              <a:blip r:embed="rId6"/>
              <a:stretch>
                <a:fillRect l="-86105" t="-18821" b="-5171"/>
              </a:stretch>
            </a:blipFill>
          </p:spPr>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FF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4558" b="4558"/>
          <a:stretch>
            <a:fillRect/>
          </a:stretch>
        </p:blipFill>
        <p:spPr>
          <a:xfrm>
            <a:off x="10708298" y="-59055"/>
            <a:ext cx="7589227" cy="10346055"/>
          </a:xfrm>
          <a:prstGeom prst="rect">
            <a:avLst/>
          </a:prstGeom>
        </p:spPr>
      </p:pic>
      <p:sp>
        <p:nvSpPr>
          <p:cNvPr id="3" name="TextBox 3"/>
          <p:cNvSpPr txBox="1"/>
          <p:nvPr/>
        </p:nvSpPr>
        <p:spPr>
          <a:xfrm>
            <a:off x="885734" y="2247900"/>
            <a:ext cx="9587190" cy="2131821"/>
          </a:xfrm>
          <a:prstGeom prst="rect">
            <a:avLst/>
          </a:prstGeom>
        </p:spPr>
        <p:txBody>
          <a:bodyPr lIns="0" tIns="0" rIns="0" bIns="0" rtlCol="0" anchor="t">
            <a:spAutoFit/>
          </a:bodyPr>
          <a:lstStyle/>
          <a:p>
            <a:pPr>
              <a:lnSpc>
                <a:spcPts val="8310"/>
              </a:lnSpc>
            </a:pPr>
            <a:r>
              <a:rPr lang="en-US" sz="7354" b="1" dirty="0">
                <a:solidFill>
                  <a:srgbClr val="101010"/>
                </a:solidFill>
                <a:latin typeface="Adelle Sans Devanagari" panose="02000503000000020004" pitchFamily="2" charset="-78"/>
                <a:cs typeface="Adelle Sans Devanagari" panose="02000503000000020004" pitchFamily="2" charset="-78"/>
              </a:rPr>
              <a:t>Children with better self control</a:t>
            </a:r>
          </a:p>
        </p:txBody>
      </p:sp>
      <p:sp>
        <p:nvSpPr>
          <p:cNvPr id="4" name="TextBox 4"/>
          <p:cNvSpPr txBox="1"/>
          <p:nvPr/>
        </p:nvSpPr>
        <p:spPr>
          <a:xfrm>
            <a:off x="885734" y="4214163"/>
            <a:ext cx="9437464" cy="3987630"/>
          </a:xfrm>
          <a:prstGeom prst="rect">
            <a:avLst/>
          </a:prstGeom>
        </p:spPr>
        <p:txBody>
          <a:bodyPr lIns="0" tIns="0" rIns="0" bIns="0" rtlCol="0" anchor="t">
            <a:spAutoFit/>
          </a:bodyPr>
          <a:lstStyle/>
          <a:p>
            <a:pPr>
              <a:lnSpc>
                <a:spcPts val="4464"/>
              </a:lnSpc>
            </a:pPr>
            <a:r>
              <a:rPr lang="en-US" sz="2600" dirty="0">
                <a:solidFill>
                  <a:srgbClr val="101010"/>
                </a:solidFill>
                <a:latin typeface="Adelle Sans Devanagari Thin" panose="02000503000000020004" pitchFamily="2" charset="-78"/>
                <a:cs typeface="Adelle Sans Devanagari Thin" panose="02000503000000020004" pitchFamily="2" charset="-78"/>
              </a:rPr>
              <a:t>• More popular with other children</a:t>
            </a:r>
          </a:p>
          <a:p>
            <a:pPr>
              <a:lnSpc>
                <a:spcPts val="4464"/>
              </a:lnSpc>
            </a:pPr>
            <a:r>
              <a:rPr lang="en-US" sz="2600" dirty="0">
                <a:solidFill>
                  <a:srgbClr val="101010"/>
                </a:solidFill>
                <a:latin typeface="Adelle Sans Devanagari Thin" panose="02000503000000020004" pitchFamily="2" charset="-78"/>
                <a:cs typeface="Adelle Sans Devanagari Thin" panose="02000503000000020004" pitchFamily="2" charset="-78"/>
              </a:rPr>
              <a:t>• Score higher on SAT scores 10 years later</a:t>
            </a:r>
          </a:p>
          <a:p>
            <a:pPr>
              <a:lnSpc>
                <a:spcPts val="4464"/>
              </a:lnSpc>
            </a:pPr>
            <a:r>
              <a:rPr lang="en-US" sz="2600" dirty="0">
                <a:solidFill>
                  <a:srgbClr val="101010"/>
                </a:solidFill>
                <a:latin typeface="Adelle Sans Devanagari Thin" panose="02000503000000020004" pitchFamily="2" charset="-78"/>
                <a:cs typeface="Adelle Sans Devanagari Thin" panose="02000503000000020004" pitchFamily="2" charset="-78"/>
              </a:rPr>
              <a:t>• Displaying self-control by the age of 11 is highly correlated with successful employment throughout participants’ lives.</a:t>
            </a:r>
          </a:p>
          <a:p>
            <a:pPr>
              <a:lnSpc>
                <a:spcPts val="4464"/>
              </a:lnSpc>
            </a:pPr>
            <a:r>
              <a:rPr lang="en-US" sz="2600" dirty="0">
                <a:solidFill>
                  <a:srgbClr val="101010"/>
                </a:solidFill>
                <a:latin typeface="Adelle Sans Devanagari Thin" panose="02000503000000020004" pitchFamily="2" charset="-78"/>
                <a:cs typeface="Adelle Sans Devanagari Thin" panose="02000503000000020004" pitchFamily="2" charset="-78"/>
              </a:rPr>
              <a:t>• Participants with low self-control experience 3 times as many months of being unemployed over 22 years, when compared to those with high self-control.</a:t>
            </a:r>
          </a:p>
        </p:txBody>
      </p:sp>
      <p:sp>
        <p:nvSpPr>
          <p:cNvPr id="5" name="TextBox 5"/>
          <p:cNvSpPr txBox="1"/>
          <p:nvPr/>
        </p:nvSpPr>
        <p:spPr>
          <a:xfrm>
            <a:off x="885734" y="8911135"/>
            <a:ext cx="8698845" cy="359073"/>
          </a:xfrm>
          <a:prstGeom prst="rect">
            <a:avLst/>
          </a:prstGeom>
        </p:spPr>
        <p:txBody>
          <a:bodyPr lIns="0" tIns="0" rIns="0" bIns="0" rtlCol="0" anchor="t">
            <a:spAutoFit/>
          </a:bodyPr>
          <a:lstStyle/>
          <a:p>
            <a:pPr>
              <a:lnSpc>
                <a:spcPts val="2828"/>
              </a:lnSpc>
            </a:pPr>
            <a:r>
              <a:rPr lang="en-US" sz="1923" dirty="0">
                <a:solidFill>
                  <a:srgbClr val="101010"/>
                </a:solidFill>
                <a:latin typeface="Adelle Sans Devanagari Light" panose="02000503000000020004" pitchFamily="2" charset="-78"/>
                <a:cs typeface="Adelle Sans Devanagari Light" panose="02000503000000020004" pitchFamily="2" charset="-78"/>
              </a:rPr>
              <a:t>Psychological Science April 2015</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FF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5568" r="15568"/>
          <a:stretch>
            <a:fillRect/>
          </a:stretch>
        </p:blipFill>
        <p:spPr>
          <a:xfrm>
            <a:off x="0" y="0"/>
            <a:ext cx="4719646" cy="10287000"/>
          </a:xfrm>
          <a:prstGeom prst="rect">
            <a:avLst/>
          </a:prstGeom>
        </p:spPr>
      </p:pic>
      <p:sp>
        <p:nvSpPr>
          <p:cNvPr id="3" name="TextBox 3"/>
          <p:cNvSpPr txBox="1"/>
          <p:nvPr/>
        </p:nvSpPr>
        <p:spPr>
          <a:xfrm>
            <a:off x="5318151" y="1790700"/>
            <a:ext cx="11915749" cy="2154436"/>
          </a:xfrm>
          <a:prstGeom prst="rect">
            <a:avLst/>
          </a:prstGeom>
        </p:spPr>
        <p:txBody>
          <a:bodyPr lIns="0" tIns="0" rIns="0" bIns="0" rtlCol="0" anchor="t">
            <a:spAutoFit/>
          </a:bodyPr>
          <a:lstStyle/>
          <a:p>
            <a:pPr>
              <a:lnSpc>
                <a:spcPts val="8363"/>
              </a:lnSpc>
            </a:pPr>
            <a:r>
              <a:rPr lang="en-US" sz="6969" b="1" dirty="0">
                <a:solidFill>
                  <a:srgbClr val="101010"/>
                </a:solidFill>
                <a:latin typeface="Adelle Sans Devanagari" panose="02000503000000020004" pitchFamily="2" charset="-78"/>
                <a:cs typeface="Adelle Sans Devanagari" panose="02000503000000020004" pitchFamily="2" charset="-78"/>
              </a:rPr>
              <a:t>Increasing E.Q. Can Effectively Prevent or Treat</a:t>
            </a:r>
          </a:p>
        </p:txBody>
      </p:sp>
      <p:sp>
        <p:nvSpPr>
          <p:cNvPr id="4" name="TextBox 4"/>
          <p:cNvSpPr txBox="1"/>
          <p:nvPr/>
        </p:nvSpPr>
        <p:spPr>
          <a:xfrm>
            <a:off x="5395277" y="3983236"/>
            <a:ext cx="7497446" cy="5193729"/>
          </a:xfrm>
          <a:prstGeom prst="rect">
            <a:avLst/>
          </a:prstGeom>
        </p:spPr>
        <p:txBody>
          <a:bodyPr lIns="0" tIns="0" rIns="0" bIns="0" rtlCol="0" anchor="t">
            <a:spAutoFit/>
          </a:bodyPr>
          <a:lstStyle/>
          <a:p>
            <a:pPr>
              <a:lnSpc>
                <a:spcPts val="4459"/>
              </a:lnSpc>
            </a:pPr>
            <a:r>
              <a:rPr lang="en-US" sz="3200" dirty="0">
                <a:solidFill>
                  <a:srgbClr val="101010"/>
                </a:solidFill>
                <a:latin typeface="Adelle Sans Devanagari Light" panose="02000503000000020004" pitchFamily="2" charset="-78"/>
                <a:cs typeface="Adelle Sans Devanagari Light" panose="02000503000000020004" pitchFamily="2" charset="-78"/>
              </a:rPr>
              <a:t>• Depression.</a:t>
            </a:r>
          </a:p>
          <a:p>
            <a:pPr>
              <a:lnSpc>
                <a:spcPts val="4459"/>
              </a:lnSpc>
            </a:pPr>
            <a:r>
              <a:rPr lang="en-US" sz="3200" dirty="0">
                <a:solidFill>
                  <a:srgbClr val="101010"/>
                </a:solidFill>
                <a:latin typeface="Adelle Sans Devanagari Light" panose="02000503000000020004" pitchFamily="2" charset="-78"/>
                <a:cs typeface="Adelle Sans Devanagari Light" panose="02000503000000020004" pitchFamily="2" charset="-78"/>
              </a:rPr>
              <a:t>• Phobias.</a:t>
            </a:r>
          </a:p>
          <a:p>
            <a:pPr>
              <a:lnSpc>
                <a:spcPts val="4459"/>
              </a:lnSpc>
            </a:pPr>
            <a:r>
              <a:rPr lang="en-US" sz="3200" dirty="0">
                <a:solidFill>
                  <a:srgbClr val="101010"/>
                </a:solidFill>
                <a:latin typeface="Adelle Sans Devanagari Light" panose="02000503000000020004" pitchFamily="2" charset="-78"/>
                <a:cs typeface="Adelle Sans Devanagari Light" panose="02000503000000020004" pitchFamily="2" charset="-78"/>
              </a:rPr>
              <a:t>• Obsessive-compulsive disorder.</a:t>
            </a:r>
          </a:p>
          <a:p>
            <a:pPr>
              <a:lnSpc>
                <a:spcPts val="4459"/>
              </a:lnSpc>
            </a:pPr>
            <a:r>
              <a:rPr lang="en-US" sz="3200" dirty="0">
                <a:solidFill>
                  <a:srgbClr val="101010"/>
                </a:solidFill>
                <a:latin typeface="Adelle Sans Devanagari Light" panose="02000503000000020004" pitchFamily="2" charset="-78"/>
                <a:cs typeface="Adelle Sans Devanagari Light" panose="02000503000000020004" pitchFamily="2" charset="-78"/>
              </a:rPr>
              <a:t>• Post-traumatic stress disorder.</a:t>
            </a:r>
          </a:p>
          <a:p>
            <a:pPr>
              <a:lnSpc>
                <a:spcPts val="4459"/>
              </a:lnSpc>
            </a:pPr>
            <a:r>
              <a:rPr lang="en-US" sz="3200" dirty="0">
                <a:solidFill>
                  <a:srgbClr val="101010"/>
                </a:solidFill>
                <a:latin typeface="Adelle Sans Devanagari Light" panose="02000503000000020004" pitchFamily="2" charset="-78"/>
                <a:cs typeface="Adelle Sans Devanagari Light" panose="02000503000000020004" pitchFamily="2" charset="-78"/>
              </a:rPr>
              <a:t>• Anorexia.</a:t>
            </a:r>
          </a:p>
          <a:p>
            <a:pPr>
              <a:lnSpc>
                <a:spcPts val="4459"/>
              </a:lnSpc>
            </a:pPr>
            <a:r>
              <a:rPr lang="en-US" sz="3200" dirty="0">
                <a:solidFill>
                  <a:srgbClr val="101010"/>
                </a:solidFill>
                <a:latin typeface="Adelle Sans Devanagari Light" panose="02000503000000020004" pitchFamily="2" charset="-78"/>
                <a:cs typeface="Adelle Sans Devanagari Light" panose="02000503000000020004" pitchFamily="2" charset="-78"/>
              </a:rPr>
              <a:t>• Bulimia.</a:t>
            </a:r>
          </a:p>
          <a:p>
            <a:pPr>
              <a:lnSpc>
                <a:spcPts val="4459"/>
              </a:lnSpc>
            </a:pPr>
            <a:r>
              <a:rPr lang="en-US" sz="3200" dirty="0">
                <a:solidFill>
                  <a:srgbClr val="101010"/>
                </a:solidFill>
                <a:latin typeface="Adelle Sans Devanagari Light" panose="02000503000000020004" pitchFamily="2" charset="-78"/>
                <a:cs typeface="Adelle Sans Devanagari Light" panose="02000503000000020004" pitchFamily="2" charset="-78"/>
              </a:rPr>
              <a:t>• Addictions such as alcoholism</a:t>
            </a:r>
          </a:p>
          <a:p>
            <a:pPr>
              <a:lnSpc>
                <a:spcPts val="4459"/>
              </a:lnSpc>
            </a:pPr>
            <a:r>
              <a:rPr lang="en-US" sz="3200" dirty="0">
                <a:solidFill>
                  <a:srgbClr val="101010"/>
                </a:solidFill>
                <a:latin typeface="Adelle Sans Devanagari Light" panose="02000503000000020004" pitchFamily="2" charset="-78"/>
                <a:cs typeface="Adelle Sans Devanagari Light" panose="02000503000000020004" pitchFamily="2" charset="-78"/>
              </a:rPr>
              <a:t>• Violence against family and others</a:t>
            </a:r>
          </a:p>
          <a:p>
            <a:pPr>
              <a:lnSpc>
                <a:spcPts val="4459"/>
              </a:lnSpc>
            </a:pPr>
            <a:r>
              <a:rPr lang="en-US" sz="3200" dirty="0">
                <a:solidFill>
                  <a:srgbClr val="101010"/>
                </a:solidFill>
                <a:latin typeface="Adelle Sans Devanagari Light" panose="02000503000000020004" pitchFamily="2" charset="-78"/>
                <a:cs typeface="Adelle Sans Devanagari Light" panose="02000503000000020004" pitchFamily="2" charset="-78"/>
              </a:rPr>
              <a:t>• Relationship break ups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fade">
                                      <p:cBhvr>
                                        <p:cTn id="47"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FF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5600" r="15600"/>
          <a:stretch>
            <a:fillRect/>
          </a:stretch>
        </p:blipFill>
        <p:spPr>
          <a:xfrm>
            <a:off x="0" y="0"/>
            <a:ext cx="4719646" cy="10287000"/>
          </a:xfrm>
          <a:prstGeom prst="rect">
            <a:avLst/>
          </a:prstGeom>
        </p:spPr>
      </p:pic>
      <p:sp>
        <p:nvSpPr>
          <p:cNvPr id="3" name="TextBox 3"/>
          <p:cNvSpPr txBox="1"/>
          <p:nvPr/>
        </p:nvSpPr>
        <p:spPr>
          <a:xfrm>
            <a:off x="5395277" y="2207544"/>
            <a:ext cx="11915749" cy="2154436"/>
          </a:xfrm>
          <a:prstGeom prst="rect">
            <a:avLst/>
          </a:prstGeom>
        </p:spPr>
        <p:txBody>
          <a:bodyPr lIns="0" tIns="0" rIns="0" bIns="0" rtlCol="0" anchor="t">
            <a:spAutoFit/>
          </a:bodyPr>
          <a:lstStyle/>
          <a:p>
            <a:pPr>
              <a:lnSpc>
                <a:spcPts val="8363"/>
              </a:lnSpc>
            </a:pPr>
            <a:r>
              <a:rPr lang="en-US" sz="6969" b="1" dirty="0">
                <a:solidFill>
                  <a:srgbClr val="101010"/>
                </a:solidFill>
                <a:latin typeface="Adelle Sans Devanagari" panose="02000503000000020004" pitchFamily="2" charset="-78"/>
                <a:cs typeface="Adelle Sans Devanagari" panose="02000503000000020004" pitchFamily="2" charset="-78"/>
              </a:rPr>
              <a:t>Increased E.Q. also helps “normal people”</a:t>
            </a:r>
          </a:p>
        </p:txBody>
      </p:sp>
      <p:sp>
        <p:nvSpPr>
          <p:cNvPr id="4" name="TextBox 4"/>
          <p:cNvSpPr txBox="1"/>
          <p:nvPr/>
        </p:nvSpPr>
        <p:spPr>
          <a:xfrm>
            <a:off x="5395277" y="4457700"/>
            <a:ext cx="7497446" cy="4039567"/>
          </a:xfrm>
          <a:prstGeom prst="rect">
            <a:avLst/>
          </a:prstGeom>
        </p:spPr>
        <p:txBody>
          <a:bodyPr lIns="0" tIns="0" rIns="0" bIns="0" rtlCol="0" anchor="t">
            <a:spAutoFit/>
          </a:bodyPr>
          <a:lstStyle/>
          <a:p>
            <a:pPr>
              <a:lnSpc>
                <a:spcPts val="4459"/>
              </a:lnSpc>
            </a:pPr>
            <a:r>
              <a:rPr lang="en-US" sz="3185" dirty="0">
                <a:solidFill>
                  <a:srgbClr val="101010"/>
                </a:solidFill>
                <a:latin typeface="Adelle Sans Devanagari Light" panose="02000503000000020004" pitchFamily="2" charset="-78"/>
                <a:cs typeface="Adelle Sans Devanagari Light" panose="02000503000000020004" pitchFamily="2" charset="-78"/>
              </a:rPr>
              <a:t>• Think clearer</a:t>
            </a:r>
          </a:p>
          <a:p>
            <a:pPr>
              <a:lnSpc>
                <a:spcPts val="4459"/>
              </a:lnSpc>
            </a:pPr>
            <a:r>
              <a:rPr lang="en-US" sz="3185" dirty="0">
                <a:solidFill>
                  <a:srgbClr val="101010"/>
                </a:solidFill>
                <a:latin typeface="Adelle Sans Devanagari Light" panose="02000503000000020004" pitchFamily="2" charset="-78"/>
                <a:cs typeface="Adelle Sans Devanagari Light" panose="02000503000000020004" pitchFamily="2" charset="-78"/>
              </a:rPr>
              <a:t>• Communicate more effectively</a:t>
            </a:r>
          </a:p>
          <a:p>
            <a:pPr>
              <a:lnSpc>
                <a:spcPts val="4459"/>
              </a:lnSpc>
            </a:pPr>
            <a:r>
              <a:rPr lang="en-US" sz="3185" dirty="0">
                <a:solidFill>
                  <a:srgbClr val="101010"/>
                </a:solidFill>
                <a:latin typeface="Adelle Sans Devanagari Light" panose="02000503000000020004" pitchFamily="2" charset="-78"/>
                <a:cs typeface="Adelle Sans Devanagari Light" panose="02000503000000020004" pitchFamily="2" charset="-78"/>
              </a:rPr>
              <a:t>• Fosters unity in group settings</a:t>
            </a:r>
          </a:p>
          <a:p>
            <a:pPr>
              <a:lnSpc>
                <a:spcPts val="4459"/>
              </a:lnSpc>
            </a:pPr>
            <a:r>
              <a:rPr lang="en-US" sz="3185" dirty="0">
                <a:solidFill>
                  <a:srgbClr val="101010"/>
                </a:solidFill>
                <a:latin typeface="Adelle Sans Devanagari Light" panose="02000503000000020004" pitchFamily="2" charset="-78"/>
                <a:cs typeface="Adelle Sans Devanagari Light" panose="02000503000000020004" pitchFamily="2" charset="-78"/>
              </a:rPr>
              <a:t>• Reduces polarizing statements</a:t>
            </a:r>
          </a:p>
          <a:p>
            <a:pPr>
              <a:lnSpc>
                <a:spcPts val="4459"/>
              </a:lnSpc>
            </a:pPr>
            <a:r>
              <a:rPr lang="en-US" sz="3185" dirty="0">
                <a:solidFill>
                  <a:srgbClr val="101010"/>
                </a:solidFill>
                <a:latin typeface="Adelle Sans Devanagari Light" panose="02000503000000020004" pitchFamily="2" charset="-78"/>
                <a:cs typeface="Adelle Sans Devanagari Light" panose="02000503000000020004" pitchFamily="2" charset="-78"/>
              </a:rPr>
              <a:t>• Promotes happier life</a:t>
            </a:r>
          </a:p>
          <a:p>
            <a:pPr>
              <a:lnSpc>
                <a:spcPts val="4459"/>
              </a:lnSpc>
            </a:pPr>
            <a:r>
              <a:rPr lang="en-US" sz="3185" dirty="0">
                <a:solidFill>
                  <a:srgbClr val="101010"/>
                </a:solidFill>
                <a:latin typeface="Adelle Sans Devanagari Light" panose="02000503000000020004" pitchFamily="2" charset="-78"/>
                <a:cs typeface="Adelle Sans Devanagari Light" panose="02000503000000020004" pitchFamily="2" charset="-78"/>
              </a:rPr>
              <a:t>• All of this is accomplished without compromise or sacrificing the truth</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EFF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5818" r="25309"/>
          <a:stretch>
            <a:fillRect/>
          </a:stretch>
        </p:blipFill>
        <p:spPr>
          <a:xfrm>
            <a:off x="10708298" y="-59055"/>
            <a:ext cx="7589227" cy="10346055"/>
          </a:xfrm>
          <a:prstGeom prst="rect">
            <a:avLst/>
          </a:prstGeom>
        </p:spPr>
      </p:pic>
      <p:sp>
        <p:nvSpPr>
          <p:cNvPr id="3" name="TextBox 3"/>
          <p:cNvSpPr txBox="1"/>
          <p:nvPr/>
        </p:nvSpPr>
        <p:spPr>
          <a:xfrm>
            <a:off x="885734" y="3138564"/>
            <a:ext cx="10239466" cy="3118482"/>
          </a:xfrm>
          <a:prstGeom prst="rect">
            <a:avLst/>
          </a:prstGeom>
        </p:spPr>
        <p:txBody>
          <a:bodyPr wrap="square" lIns="0" tIns="0" rIns="0" bIns="0" rtlCol="0" anchor="t">
            <a:spAutoFit/>
          </a:bodyPr>
          <a:lstStyle/>
          <a:p>
            <a:pPr>
              <a:lnSpc>
                <a:spcPts val="7958"/>
              </a:lnSpc>
            </a:pPr>
            <a:r>
              <a:rPr lang="en-US" sz="7726" b="1" spc="-150" dirty="0">
                <a:solidFill>
                  <a:srgbClr val="101010"/>
                </a:solidFill>
                <a:latin typeface="Adelle Sans Devanagari" panose="02000503000000020004" pitchFamily="2" charset="-78"/>
                <a:cs typeface="Adelle Sans Devanagari" panose="02000503000000020004" pitchFamily="2" charset="-78"/>
              </a:rPr>
              <a:t>Facts about mental disorders in U.S. children</a:t>
            </a:r>
          </a:p>
        </p:txBody>
      </p:sp>
      <p:sp>
        <p:nvSpPr>
          <p:cNvPr id="4" name="TextBox 4"/>
          <p:cNvSpPr txBox="1"/>
          <p:nvPr/>
        </p:nvSpPr>
        <p:spPr>
          <a:xfrm>
            <a:off x="877267" y="6248759"/>
            <a:ext cx="9036638" cy="1654299"/>
          </a:xfrm>
          <a:prstGeom prst="rect">
            <a:avLst/>
          </a:prstGeom>
        </p:spPr>
        <p:txBody>
          <a:bodyPr lIns="0" tIns="0" rIns="0" bIns="0" rtlCol="0" anchor="t">
            <a:spAutoFit/>
          </a:bodyPr>
          <a:lstStyle/>
          <a:p>
            <a:pPr>
              <a:lnSpc>
                <a:spcPts val="4290"/>
              </a:lnSpc>
            </a:pPr>
            <a:r>
              <a:rPr lang="en-US" sz="3200" spc="-150" dirty="0">
                <a:solidFill>
                  <a:srgbClr val="101010"/>
                </a:solidFill>
                <a:latin typeface="Adelle Sans Devanagari Thin" panose="02000503000000020004" pitchFamily="2" charset="-78"/>
                <a:cs typeface="Adelle Sans Devanagari Thin" panose="02000503000000020004" pitchFamily="2" charset="-78"/>
              </a:rPr>
              <a:t>ADHD, anxiety problems, behavior problems, and depression are the most commonly diagnosed mental disorders in children.</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EFF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5227" r="44204"/>
          <a:stretch>
            <a:fillRect/>
          </a:stretch>
        </p:blipFill>
        <p:spPr>
          <a:xfrm>
            <a:off x="0" y="0"/>
            <a:ext cx="4719646" cy="10287000"/>
          </a:xfrm>
          <a:prstGeom prst="rect">
            <a:avLst/>
          </a:prstGeom>
        </p:spPr>
      </p:pic>
      <p:sp>
        <p:nvSpPr>
          <p:cNvPr id="3" name="TextBox 3"/>
          <p:cNvSpPr txBox="1"/>
          <p:nvPr/>
        </p:nvSpPr>
        <p:spPr>
          <a:xfrm>
            <a:off x="5363301" y="1735076"/>
            <a:ext cx="11738004" cy="1436291"/>
          </a:xfrm>
          <a:prstGeom prst="rect">
            <a:avLst/>
          </a:prstGeom>
        </p:spPr>
        <p:txBody>
          <a:bodyPr lIns="0" tIns="0" rIns="0" bIns="0" rtlCol="0" anchor="t">
            <a:spAutoFit/>
          </a:bodyPr>
          <a:lstStyle/>
          <a:p>
            <a:pPr>
              <a:lnSpc>
                <a:spcPts val="5568"/>
              </a:lnSpc>
            </a:pPr>
            <a:r>
              <a:rPr lang="en-US" sz="4400" b="1" dirty="0">
                <a:solidFill>
                  <a:srgbClr val="101010"/>
                </a:solidFill>
                <a:latin typeface="Adelle Sans Devanagari" panose="02000503000000020004" pitchFamily="2" charset="-78"/>
                <a:cs typeface="Adelle Sans Devanagari" panose="02000503000000020004" pitchFamily="2" charset="-78"/>
              </a:rPr>
              <a:t>Estimates for ever having a diagnosis among children aged 3-17 years, in 2016-19</a:t>
            </a:r>
          </a:p>
        </p:txBody>
      </p:sp>
      <p:grpSp>
        <p:nvGrpSpPr>
          <p:cNvPr id="4" name="Group 4"/>
          <p:cNvGrpSpPr/>
          <p:nvPr/>
        </p:nvGrpSpPr>
        <p:grpSpPr>
          <a:xfrm>
            <a:off x="5363301" y="4702668"/>
            <a:ext cx="647741" cy="647741"/>
            <a:chOff x="0" y="0"/>
            <a:chExt cx="863654" cy="863654"/>
          </a:xfrm>
        </p:grpSpPr>
        <p:grpSp>
          <p:nvGrpSpPr>
            <p:cNvPr id="5" name="Group 5"/>
            <p:cNvGrpSpPr/>
            <p:nvPr/>
          </p:nvGrpSpPr>
          <p:grpSpPr>
            <a:xfrm>
              <a:off x="0" y="0"/>
              <a:ext cx="863654" cy="863654"/>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2E2D2D"/>
              </a:solidFill>
            </p:spPr>
          </p:sp>
        </p:grpSp>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66898" y="266898"/>
              <a:ext cx="329858" cy="329858"/>
            </a:xfrm>
            <a:prstGeom prst="rect">
              <a:avLst/>
            </a:prstGeom>
          </p:spPr>
        </p:pic>
      </p:grpSp>
      <p:grpSp>
        <p:nvGrpSpPr>
          <p:cNvPr id="8" name="Group 8"/>
          <p:cNvGrpSpPr/>
          <p:nvPr/>
        </p:nvGrpSpPr>
        <p:grpSpPr>
          <a:xfrm>
            <a:off x="5363301" y="6888415"/>
            <a:ext cx="647741" cy="647741"/>
            <a:chOff x="0" y="0"/>
            <a:chExt cx="863654" cy="863654"/>
          </a:xfrm>
        </p:grpSpPr>
        <p:grpSp>
          <p:nvGrpSpPr>
            <p:cNvPr id="9" name="Group 9"/>
            <p:cNvGrpSpPr/>
            <p:nvPr/>
          </p:nvGrpSpPr>
          <p:grpSpPr>
            <a:xfrm>
              <a:off x="0" y="0"/>
              <a:ext cx="863654" cy="863654"/>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2E2D2D"/>
              </a:solidFill>
            </p:spPr>
          </p:sp>
        </p:gr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66898" y="266898"/>
              <a:ext cx="329858" cy="329858"/>
            </a:xfrm>
            <a:prstGeom prst="rect">
              <a:avLst/>
            </a:prstGeom>
          </p:spPr>
        </p:pic>
      </p:grpSp>
      <p:grpSp>
        <p:nvGrpSpPr>
          <p:cNvPr id="12" name="Group 12"/>
          <p:cNvGrpSpPr/>
          <p:nvPr/>
        </p:nvGrpSpPr>
        <p:grpSpPr>
          <a:xfrm>
            <a:off x="5363301" y="5795541"/>
            <a:ext cx="647741" cy="647741"/>
            <a:chOff x="0" y="0"/>
            <a:chExt cx="863654" cy="863654"/>
          </a:xfrm>
        </p:grpSpPr>
        <p:grpSp>
          <p:nvGrpSpPr>
            <p:cNvPr id="13" name="Group 13"/>
            <p:cNvGrpSpPr/>
            <p:nvPr/>
          </p:nvGrpSpPr>
          <p:grpSpPr>
            <a:xfrm>
              <a:off x="0" y="0"/>
              <a:ext cx="863654" cy="863654"/>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2E2D2D"/>
              </a:solidFill>
            </p:spPr>
          </p:sp>
        </p:grpSp>
        <p:pic>
          <p:nvPicPr>
            <p:cNvPr id="15" name="Picture 1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99884" y="266898"/>
              <a:ext cx="263887" cy="329858"/>
            </a:xfrm>
            <a:prstGeom prst="rect">
              <a:avLst/>
            </a:prstGeom>
          </p:spPr>
        </p:pic>
      </p:grpSp>
      <p:grpSp>
        <p:nvGrpSpPr>
          <p:cNvPr id="16" name="Group 16"/>
          <p:cNvGrpSpPr/>
          <p:nvPr/>
        </p:nvGrpSpPr>
        <p:grpSpPr>
          <a:xfrm>
            <a:off x="5363301" y="3609794"/>
            <a:ext cx="647741" cy="647741"/>
            <a:chOff x="0" y="0"/>
            <a:chExt cx="863654" cy="863654"/>
          </a:xfrm>
        </p:grpSpPr>
        <p:grpSp>
          <p:nvGrpSpPr>
            <p:cNvPr id="17" name="Group 17"/>
            <p:cNvGrpSpPr/>
            <p:nvPr/>
          </p:nvGrpSpPr>
          <p:grpSpPr>
            <a:xfrm>
              <a:off x="0" y="0"/>
              <a:ext cx="863654" cy="863654"/>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2E2D2D"/>
              </a:solidFill>
            </p:spPr>
          </p:sp>
        </p:grpSp>
        <p:pic>
          <p:nvPicPr>
            <p:cNvPr id="19" name="Picture 19"/>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301383" y="266898"/>
              <a:ext cx="260888" cy="329858"/>
            </a:xfrm>
            <a:prstGeom prst="rect">
              <a:avLst/>
            </a:prstGeom>
          </p:spPr>
        </p:pic>
      </p:grpSp>
      <p:sp>
        <p:nvSpPr>
          <p:cNvPr id="20" name="TextBox 20"/>
          <p:cNvSpPr txBox="1"/>
          <p:nvPr/>
        </p:nvSpPr>
        <p:spPr>
          <a:xfrm>
            <a:off x="6455082" y="3650874"/>
            <a:ext cx="8440805" cy="477054"/>
          </a:xfrm>
          <a:prstGeom prst="rect">
            <a:avLst/>
          </a:prstGeom>
        </p:spPr>
        <p:txBody>
          <a:bodyPr lIns="0" tIns="0" rIns="0" bIns="0" rtlCol="0" anchor="t">
            <a:spAutoFit/>
          </a:bodyPr>
          <a:lstStyle/>
          <a:p>
            <a:pPr>
              <a:lnSpc>
                <a:spcPts val="4007"/>
              </a:lnSpc>
            </a:pPr>
            <a:r>
              <a:rPr lang="en-US" sz="2400" dirty="0">
                <a:solidFill>
                  <a:srgbClr val="101010"/>
                </a:solidFill>
                <a:latin typeface="Adelle Sans Devanagari Thin" panose="02000503000000020004" pitchFamily="2" charset="-78"/>
                <a:cs typeface="Adelle Sans Devanagari Thin" panose="02000503000000020004" pitchFamily="2" charset="-78"/>
              </a:rPr>
              <a:t>ADHD 9.8% (approximately 6.0 million)</a:t>
            </a:r>
          </a:p>
        </p:txBody>
      </p:sp>
      <p:sp>
        <p:nvSpPr>
          <p:cNvPr id="21" name="TextBox 21"/>
          <p:cNvSpPr txBox="1"/>
          <p:nvPr/>
        </p:nvSpPr>
        <p:spPr>
          <a:xfrm>
            <a:off x="6455082" y="4743747"/>
            <a:ext cx="8440805" cy="477054"/>
          </a:xfrm>
          <a:prstGeom prst="rect">
            <a:avLst/>
          </a:prstGeom>
        </p:spPr>
        <p:txBody>
          <a:bodyPr lIns="0" tIns="0" rIns="0" bIns="0" rtlCol="0" anchor="t">
            <a:spAutoFit/>
          </a:bodyPr>
          <a:lstStyle/>
          <a:p>
            <a:pPr>
              <a:lnSpc>
                <a:spcPts val="4007"/>
              </a:lnSpc>
            </a:pPr>
            <a:r>
              <a:rPr lang="en-US" sz="2400">
                <a:solidFill>
                  <a:srgbClr val="101010"/>
                </a:solidFill>
                <a:latin typeface="Adelle Sans Devanagari Thin" panose="02000503000000020004" pitchFamily="2" charset="-78"/>
                <a:cs typeface="Adelle Sans Devanagari Thin" panose="02000503000000020004" pitchFamily="2" charset="-78"/>
              </a:rPr>
              <a:t>Anxiety 9.4% (approximately 5.8 million)</a:t>
            </a:r>
          </a:p>
        </p:txBody>
      </p:sp>
      <p:sp>
        <p:nvSpPr>
          <p:cNvPr id="22" name="TextBox 22"/>
          <p:cNvSpPr txBox="1"/>
          <p:nvPr/>
        </p:nvSpPr>
        <p:spPr>
          <a:xfrm>
            <a:off x="6455082" y="5836621"/>
            <a:ext cx="8440805" cy="477054"/>
          </a:xfrm>
          <a:prstGeom prst="rect">
            <a:avLst/>
          </a:prstGeom>
        </p:spPr>
        <p:txBody>
          <a:bodyPr lIns="0" tIns="0" rIns="0" bIns="0" rtlCol="0" anchor="t">
            <a:spAutoFit/>
          </a:bodyPr>
          <a:lstStyle/>
          <a:p>
            <a:pPr>
              <a:lnSpc>
                <a:spcPts val="4007"/>
              </a:lnSpc>
            </a:pPr>
            <a:r>
              <a:rPr lang="en-US" sz="2400">
                <a:solidFill>
                  <a:srgbClr val="101010"/>
                </a:solidFill>
                <a:latin typeface="Adelle Sans Devanagari Thin" panose="02000503000000020004" pitchFamily="2" charset="-78"/>
                <a:cs typeface="Adelle Sans Devanagari Thin" panose="02000503000000020004" pitchFamily="2" charset="-78"/>
              </a:rPr>
              <a:t>Behavior problems 8.9% (approximately 5.5 million)</a:t>
            </a:r>
          </a:p>
        </p:txBody>
      </p:sp>
      <p:sp>
        <p:nvSpPr>
          <p:cNvPr id="23" name="TextBox 23"/>
          <p:cNvSpPr txBox="1"/>
          <p:nvPr/>
        </p:nvSpPr>
        <p:spPr>
          <a:xfrm>
            <a:off x="6455082" y="6926078"/>
            <a:ext cx="8440805" cy="477054"/>
          </a:xfrm>
          <a:prstGeom prst="rect">
            <a:avLst/>
          </a:prstGeom>
        </p:spPr>
        <p:txBody>
          <a:bodyPr lIns="0" tIns="0" rIns="0" bIns="0" rtlCol="0" anchor="t">
            <a:spAutoFit/>
          </a:bodyPr>
          <a:lstStyle/>
          <a:p>
            <a:pPr>
              <a:lnSpc>
                <a:spcPts val="4007"/>
              </a:lnSpc>
            </a:pPr>
            <a:r>
              <a:rPr lang="en-US" sz="2400">
                <a:solidFill>
                  <a:srgbClr val="101010"/>
                </a:solidFill>
                <a:latin typeface="Adelle Sans Devanagari Thin" panose="02000503000000020004" pitchFamily="2" charset="-78"/>
                <a:cs typeface="Adelle Sans Devanagari Thin" panose="02000503000000020004" pitchFamily="2" charset="-78"/>
              </a:rPr>
              <a:t>Depression 4.4% (approximately 2.7 million)</a:t>
            </a:r>
          </a:p>
        </p:txBody>
      </p:sp>
      <p:sp>
        <p:nvSpPr>
          <p:cNvPr id="24" name="TextBox 24"/>
          <p:cNvSpPr txBox="1"/>
          <p:nvPr/>
        </p:nvSpPr>
        <p:spPr>
          <a:xfrm>
            <a:off x="5363301" y="8370966"/>
            <a:ext cx="11895999" cy="1077218"/>
          </a:xfrm>
          <a:prstGeom prst="rect">
            <a:avLst/>
          </a:prstGeom>
        </p:spPr>
        <p:txBody>
          <a:bodyPr lIns="0" tIns="0" rIns="0" bIns="0" rtlCol="0" anchor="t">
            <a:spAutoFit/>
          </a:bodyPr>
          <a:lstStyle/>
          <a:p>
            <a:pPr>
              <a:lnSpc>
                <a:spcPts val="2054"/>
              </a:lnSpc>
            </a:pPr>
            <a:r>
              <a:rPr lang="en-US" sz="1467" dirty="0">
                <a:solidFill>
                  <a:srgbClr val="101010"/>
                </a:solidFill>
                <a:latin typeface="Adelle Sans Devanagari Light" panose="02000503000000020004" pitchFamily="2" charset="-78"/>
                <a:cs typeface="Adelle Sans Devanagari Light" panose="02000503000000020004" pitchFamily="2" charset="-78"/>
              </a:rPr>
              <a:t>Data and Statistics on Children’s Mental Health CDC 2022</a:t>
            </a:r>
          </a:p>
          <a:p>
            <a:pPr>
              <a:lnSpc>
                <a:spcPts val="2054"/>
              </a:lnSpc>
            </a:pPr>
            <a:r>
              <a:rPr lang="en-US" sz="1467" dirty="0" err="1">
                <a:solidFill>
                  <a:srgbClr val="101010"/>
                </a:solidFill>
                <a:latin typeface="Adelle Sans Devanagari Light" panose="02000503000000020004" pitchFamily="2" charset="-78"/>
                <a:cs typeface="Adelle Sans Devanagari Light" panose="02000503000000020004" pitchFamily="2" charset="-78"/>
              </a:rPr>
              <a:t>Bitsko</a:t>
            </a:r>
            <a:r>
              <a:rPr lang="en-US" sz="1467" dirty="0">
                <a:solidFill>
                  <a:srgbClr val="101010"/>
                </a:solidFill>
                <a:latin typeface="Adelle Sans Devanagari Light" panose="02000503000000020004" pitchFamily="2" charset="-78"/>
                <a:cs typeface="Adelle Sans Devanagari Light" panose="02000503000000020004" pitchFamily="2" charset="-78"/>
              </a:rPr>
              <a:t> RH, Claussen AH, </a:t>
            </a:r>
            <a:r>
              <a:rPr lang="en-US" sz="1467" dirty="0" err="1">
                <a:solidFill>
                  <a:srgbClr val="101010"/>
                </a:solidFill>
                <a:latin typeface="Adelle Sans Devanagari Light" panose="02000503000000020004" pitchFamily="2" charset="-78"/>
                <a:cs typeface="Adelle Sans Devanagari Light" panose="02000503000000020004" pitchFamily="2" charset="-78"/>
              </a:rPr>
              <a:t>Lichtstein</a:t>
            </a:r>
            <a:r>
              <a:rPr lang="en-US" sz="1467" dirty="0">
                <a:solidFill>
                  <a:srgbClr val="101010"/>
                </a:solidFill>
                <a:latin typeface="Adelle Sans Devanagari Light" panose="02000503000000020004" pitchFamily="2" charset="-78"/>
                <a:cs typeface="Adelle Sans Devanagari Light" panose="02000503000000020004" pitchFamily="2" charset="-78"/>
              </a:rPr>
              <a:t> J, Black LJ, Everett Jones S, Danielson MD, Hoenig JM, Davis Jack SP, Brody DJ, </a:t>
            </a:r>
            <a:r>
              <a:rPr lang="en-US" sz="1467" dirty="0" err="1">
                <a:solidFill>
                  <a:srgbClr val="101010"/>
                </a:solidFill>
                <a:latin typeface="Adelle Sans Devanagari Light" panose="02000503000000020004" pitchFamily="2" charset="-78"/>
                <a:cs typeface="Adelle Sans Devanagari Light" panose="02000503000000020004" pitchFamily="2" charset="-78"/>
              </a:rPr>
              <a:t>Gyawali</a:t>
            </a:r>
            <a:r>
              <a:rPr lang="en-US" sz="1467" dirty="0">
                <a:solidFill>
                  <a:srgbClr val="101010"/>
                </a:solidFill>
                <a:latin typeface="Adelle Sans Devanagari Light" panose="02000503000000020004" pitchFamily="2" charset="-78"/>
                <a:cs typeface="Adelle Sans Devanagari Light" panose="02000503000000020004" pitchFamily="2" charset="-78"/>
              </a:rPr>
              <a:t> S, </a:t>
            </a:r>
            <a:r>
              <a:rPr lang="en-US" sz="1467" dirty="0" err="1">
                <a:solidFill>
                  <a:srgbClr val="101010"/>
                </a:solidFill>
                <a:latin typeface="Adelle Sans Devanagari Light" panose="02000503000000020004" pitchFamily="2" charset="-78"/>
                <a:cs typeface="Adelle Sans Devanagari Light" panose="02000503000000020004" pitchFamily="2" charset="-78"/>
              </a:rPr>
              <a:t>Maenner</a:t>
            </a:r>
            <a:r>
              <a:rPr lang="en-US" sz="1467" dirty="0">
                <a:solidFill>
                  <a:srgbClr val="101010"/>
                </a:solidFill>
                <a:latin typeface="Adelle Sans Devanagari Light" panose="02000503000000020004" pitchFamily="2" charset="-78"/>
                <a:cs typeface="Adelle Sans Devanagari Light" panose="02000503000000020004" pitchFamily="2" charset="-78"/>
              </a:rPr>
              <a:t> MM, Warner M, Holland KM, </a:t>
            </a:r>
            <a:r>
              <a:rPr lang="en-US" sz="1467" dirty="0" err="1">
                <a:solidFill>
                  <a:srgbClr val="101010"/>
                </a:solidFill>
                <a:latin typeface="Adelle Sans Devanagari Light" panose="02000503000000020004" pitchFamily="2" charset="-78"/>
                <a:cs typeface="Adelle Sans Devanagari Light" panose="02000503000000020004" pitchFamily="2" charset="-78"/>
              </a:rPr>
              <a:t>Perou</a:t>
            </a:r>
            <a:r>
              <a:rPr lang="en-US" sz="1467" dirty="0">
                <a:solidFill>
                  <a:srgbClr val="101010"/>
                </a:solidFill>
                <a:latin typeface="Adelle Sans Devanagari Light" panose="02000503000000020004" pitchFamily="2" charset="-78"/>
                <a:cs typeface="Adelle Sans Devanagari Light" panose="02000503000000020004" pitchFamily="2" charset="-78"/>
              </a:rPr>
              <a:t> R, Crosby AE, Blumberg SJ, </a:t>
            </a:r>
            <a:r>
              <a:rPr lang="en-US" sz="1467" dirty="0" err="1">
                <a:solidFill>
                  <a:srgbClr val="101010"/>
                </a:solidFill>
                <a:latin typeface="Adelle Sans Devanagari Light" panose="02000503000000020004" pitchFamily="2" charset="-78"/>
                <a:cs typeface="Adelle Sans Devanagari Light" panose="02000503000000020004" pitchFamily="2" charset="-78"/>
              </a:rPr>
              <a:t>Avenevoli</a:t>
            </a:r>
            <a:r>
              <a:rPr lang="en-US" sz="1467" dirty="0">
                <a:solidFill>
                  <a:srgbClr val="101010"/>
                </a:solidFill>
                <a:latin typeface="Adelle Sans Devanagari Light" panose="02000503000000020004" pitchFamily="2" charset="-78"/>
                <a:cs typeface="Adelle Sans Devanagari Light" panose="02000503000000020004" pitchFamily="2" charset="-78"/>
              </a:rPr>
              <a:t> S, Kaminski JW, </a:t>
            </a:r>
            <a:r>
              <a:rPr lang="en-US" sz="1467" dirty="0" err="1">
                <a:solidFill>
                  <a:srgbClr val="101010"/>
                </a:solidFill>
                <a:latin typeface="Adelle Sans Devanagari Light" panose="02000503000000020004" pitchFamily="2" charset="-78"/>
                <a:cs typeface="Adelle Sans Devanagari Light" panose="02000503000000020004" pitchFamily="2" charset="-78"/>
              </a:rPr>
              <a:t>Ghandour</a:t>
            </a:r>
            <a:r>
              <a:rPr lang="en-US" sz="1467" dirty="0">
                <a:solidFill>
                  <a:srgbClr val="101010"/>
                </a:solidFill>
                <a:latin typeface="Adelle Sans Devanagari Light" panose="02000503000000020004" pitchFamily="2" charset="-78"/>
                <a:cs typeface="Adelle Sans Devanagari Light" panose="02000503000000020004" pitchFamily="2" charset="-78"/>
              </a:rPr>
              <a:t> RM. Surveillance of Children’s Mental Health – United States, 2013 – 2019 MMWR, , 2022 / 71(Suppl-2);1–42</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9553" r="36159"/>
          <a:stretch>
            <a:fillRect/>
          </a:stretch>
        </p:blipFill>
        <p:spPr>
          <a:xfrm>
            <a:off x="9906000" y="0"/>
            <a:ext cx="8382000" cy="10287000"/>
          </a:xfrm>
          <a:prstGeom prst="rect">
            <a:avLst/>
          </a:prstGeom>
        </p:spPr>
      </p:pic>
      <p:sp>
        <p:nvSpPr>
          <p:cNvPr id="3" name="TextBox 3"/>
          <p:cNvSpPr txBox="1"/>
          <p:nvPr/>
        </p:nvSpPr>
        <p:spPr>
          <a:xfrm>
            <a:off x="1028700" y="2459616"/>
            <a:ext cx="8115300" cy="3116238"/>
          </a:xfrm>
          <a:prstGeom prst="rect">
            <a:avLst/>
          </a:prstGeom>
        </p:spPr>
        <p:txBody>
          <a:bodyPr lIns="0" tIns="0" rIns="0" bIns="0" rtlCol="0" anchor="t">
            <a:spAutoFit/>
          </a:bodyPr>
          <a:lstStyle/>
          <a:p>
            <a:pPr>
              <a:lnSpc>
                <a:spcPts val="8088"/>
              </a:lnSpc>
            </a:pPr>
            <a:r>
              <a:rPr lang="en-US" sz="6740" b="1" spc="-150" dirty="0">
                <a:solidFill>
                  <a:srgbClr val="FEFFFD"/>
                </a:solidFill>
                <a:latin typeface="Adelle Sans Devanagari" panose="02000503000000020004" pitchFamily="2" charset="-78"/>
                <a:cs typeface="Adelle Sans Devanagari" panose="02000503000000020004" pitchFamily="2" charset="-78"/>
              </a:rPr>
              <a:t>Depression and anxiety have increased over time</a:t>
            </a:r>
          </a:p>
        </p:txBody>
      </p:sp>
      <p:sp>
        <p:nvSpPr>
          <p:cNvPr id="4" name="TextBox 4"/>
          <p:cNvSpPr txBox="1"/>
          <p:nvPr/>
        </p:nvSpPr>
        <p:spPr>
          <a:xfrm>
            <a:off x="1028700" y="5580087"/>
            <a:ext cx="7984575" cy="2000548"/>
          </a:xfrm>
          <a:prstGeom prst="rect">
            <a:avLst/>
          </a:prstGeom>
        </p:spPr>
        <p:txBody>
          <a:bodyPr lIns="0" tIns="0" rIns="0" bIns="0" rtlCol="0" anchor="t">
            <a:spAutoFit/>
          </a:bodyPr>
          <a:lstStyle/>
          <a:p>
            <a:pPr>
              <a:lnSpc>
                <a:spcPts val="3887"/>
              </a:lnSpc>
            </a:pPr>
            <a:r>
              <a:rPr lang="en-US" sz="2776" dirty="0">
                <a:solidFill>
                  <a:srgbClr val="FEFFFD"/>
                </a:solidFill>
                <a:latin typeface="Adelle Sans Devanagari Light" panose="02000503000000020004" pitchFamily="2" charset="-78"/>
                <a:cs typeface="Adelle Sans Devanagari Light" panose="02000503000000020004" pitchFamily="2" charset="-78"/>
              </a:rPr>
              <a:t>“Ever having been diagnosed with either anxiety or depression” among children aged 6–17 years increased from 5.4% in 2003 to 8% in 2007 and to 8.4% in 2011–2012</a:t>
            </a:r>
          </a:p>
        </p:txBody>
      </p:sp>
      <p:sp>
        <p:nvSpPr>
          <p:cNvPr id="5" name="TextBox 5"/>
          <p:cNvSpPr txBox="1"/>
          <p:nvPr/>
        </p:nvSpPr>
        <p:spPr>
          <a:xfrm>
            <a:off x="1028700" y="8329991"/>
            <a:ext cx="7707289" cy="974626"/>
          </a:xfrm>
          <a:prstGeom prst="rect">
            <a:avLst/>
          </a:prstGeom>
        </p:spPr>
        <p:txBody>
          <a:bodyPr lIns="0" tIns="0" rIns="0" bIns="0" rtlCol="0" anchor="t">
            <a:spAutoFit/>
          </a:bodyPr>
          <a:lstStyle/>
          <a:p>
            <a:pPr>
              <a:lnSpc>
                <a:spcPts val="1864"/>
              </a:lnSpc>
            </a:pPr>
            <a:r>
              <a:rPr lang="en-US" sz="1200" dirty="0" err="1">
                <a:solidFill>
                  <a:srgbClr val="FEFFFD"/>
                </a:solidFill>
                <a:latin typeface="Adelle Sans Devanagari Light" panose="02000503000000020004" pitchFamily="2" charset="-78"/>
                <a:cs typeface="Adelle Sans Devanagari Light" panose="02000503000000020004" pitchFamily="2" charset="-78"/>
              </a:rPr>
              <a:t>Bitsko</a:t>
            </a:r>
            <a:r>
              <a:rPr lang="en-US" sz="1200" dirty="0">
                <a:solidFill>
                  <a:srgbClr val="FEFFFD"/>
                </a:solidFill>
                <a:latin typeface="Adelle Sans Devanagari Light" panose="02000503000000020004" pitchFamily="2" charset="-78"/>
                <a:cs typeface="Adelle Sans Devanagari Light" panose="02000503000000020004" pitchFamily="2" charset="-78"/>
              </a:rPr>
              <a:t> RH, Holbrook JR, </a:t>
            </a:r>
            <a:r>
              <a:rPr lang="en-US" sz="1200" dirty="0" err="1">
                <a:solidFill>
                  <a:srgbClr val="FEFFFD"/>
                </a:solidFill>
                <a:latin typeface="Adelle Sans Devanagari Light" panose="02000503000000020004" pitchFamily="2" charset="-78"/>
                <a:cs typeface="Adelle Sans Devanagari Light" panose="02000503000000020004" pitchFamily="2" charset="-78"/>
              </a:rPr>
              <a:t>Ghandour</a:t>
            </a:r>
            <a:r>
              <a:rPr lang="en-US" sz="1200" dirty="0">
                <a:solidFill>
                  <a:srgbClr val="FEFFFD"/>
                </a:solidFill>
                <a:latin typeface="Adelle Sans Devanagari Light" panose="02000503000000020004" pitchFamily="2" charset="-78"/>
                <a:cs typeface="Adelle Sans Devanagari Light" panose="02000503000000020004" pitchFamily="2" charset="-78"/>
              </a:rPr>
              <a:t> RM, Blumberg SJ, Visser SN, </a:t>
            </a:r>
            <a:r>
              <a:rPr lang="en-US" sz="1200" dirty="0" err="1">
                <a:solidFill>
                  <a:srgbClr val="FEFFFD"/>
                </a:solidFill>
                <a:latin typeface="Adelle Sans Devanagari Light" panose="02000503000000020004" pitchFamily="2" charset="-78"/>
                <a:cs typeface="Adelle Sans Devanagari Light" panose="02000503000000020004" pitchFamily="2" charset="-78"/>
              </a:rPr>
              <a:t>Perou</a:t>
            </a:r>
            <a:r>
              <a:rPr lang="en-US" sz="1200" dirty="0">
                <a:solidFill>
                  <a:srgbClr val="FEFFFD"/>
                </a:solidFill>
                <a:latin typeface="Adelle Sans Devanagari Light" panose="02000503000000020004" pitchFamily="2" charset="-78"/>
                <a:cs typeface="Adelle Sans Devanagari Light" panose="02000503000000020004" pitchFamily="2" charset="-78"/>
              </a:rPr>
              <a:t> R, Walkup J. Epidemiology and impact of healthcare provider diagnosed anxiety and depression among US children. Journal of Developmental and Behavioral Pediatrics. Published online before print April 24, 2018. as quoted by Data and Statistics on Children’s Mental Health CDC 2022</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2" name="TextBox 2"/>
          <p:cNvSpPr txBox="1"/>
          <p:nvPr/>
        </p:nvSpPr>
        <p:spPr>
          <a:xfrm>
            <a:off x="1226844" y="2952483"/>
            <a:ext cx="6276132" cy="3795911"/>
          </a:xfrm>
          <a:prstGeom prst="rect">
            <a:avLst/>
          </a:prstGeom>
        </p:spPr>
        <p:txBody>
          <a:bodyPr lIns="0" tIns="0" rIns="0" bIns="0" rtlCol="0" anchor="t">
            <a:spAutoFit/>
          </a:bodyPr>
          <a:lstStyle/>
          <a:p>
            <a:pPr>
              <a:lnSpc>
                <a:spcPts val="7350"/>
              </a:lnSpc>
            </a:pPr>
            <a:r>
              <a:rPr lang="en-US" sz="5000" b="1" dirty="0">
                <a:solidFill>
                  <a:srgbClr val="FEFFFD"/>
                </a:solidFill>
                <a:latin typeface="Adelle Sans Devanagari" panose="02000503000000020004" pitchFamily="2" charset="-78"/>
                <a:cs typeface="Adelle Sans Devanagari" panose="02000503000000020004" pitchFamily="2" charset="-78"/>
              </a:rPr>
              <a:t>Among adolescents aged 12-17 years in 2018-2019 reporting on the past year:</a:t>
            </a:r>
          </a:p>
        </p:txBody>
      </p:sp>
      <p:graphicFrame>
        <p:nvGraphicFramePr>
          <p:cNvPr id="3" name="Table 3"/>
          <p:cNvGraphicFramePr>
            <a:graphicFrameLocks noGrp="1"/>
          </p:cNvGraphicFramePr>
          <p:nvPr>
            <p:extLst>
              <p:ext uri="{D42A27DB-BD31-4B8C-83A1-F6EECF244321}">
                <p14:modId xmlns:p14="http://schemas.microsoft.com/office/powerpoint/2010/main" val="922569313"/>
              </p:ext>
            </p:extLst>
          </p:nvPr>
        </p:nvGraphicFramePr>
        <p:xfrm>
          <a:off x="8710874" y="2286681"/>
          <a:ext cx="7975692" cy="5713637"/>
        </p:xfrm>
        <a:graphic>
          <a:graphicData uri="http://schemas.openxmlformats.org/drawingml/2006/table">
            <a:tbl>
              <a:tblPr/>
              <a:tblGrid>
                <a:gridCol w="7975692">
                  <a:extLst>
                    <a:ext uri="{9D8B030D-6E8A-4147-A177-3AD203B41FA5}">
                      <a16:colId xmlns:a16="http://schemas.microsoft.com/office/drawing/2014/main" val="20000"/>
                    </a:ext>
                  </a:extLst>
                </a:gridCol>
              </a:tblGrid>
              <a:tr h="1428409">
                <a:tc>
                  <a:txBody>
                    <a:bodyPr/>
                    <a:lstStyle/>
                    <a:p>
                      <a:pPr algn="l">
                        <a:lnSpc>
                          <a:spcPts val="3359"/>
                        </a:lnSpc>
                        <a:defRPr/>
                      </a:pPr>
                      <a:r>
                        <a:rPr lang="en-US" sz="2399" b="0" i="0" dirty="0">
                          <a:solidFill>
                            <a:srgbClr val="FEFFFD"/>
                          </a:solidFill>
                          <a:latin typeface="Adelle Sans Devanagari Light" panose="02000503000000020004" pitchFamily="2" charset="-78"/>
                          <a:cs typeface="Adelle Sans Devanagari Light" panose="02000503000000020004" pitchFamily="2" charset="-78"/>
                        </a:rPr>
                        <a:t>15.1% had a major depressive episode.</a:t>
                      </a:r>
                      <a:endParaRPr lang="en-US" sz="1100" b="0" i="0" dirty="0">
                        <a:latin typeface="Adelle Sans Devanagari Light" panose="02000503000000020004" pitchFamily="2" charset="-78"/>
                        <a:cs typeface="Adelle Sans Devanagari Light" panose="02000503000000020004" pitchFamily="2" charset="-78"/>
                      </a:endParaRPr>
                    </a:p>
                  </a:txBody>
                  <a:tcPr marL="0" marR="0" marT="0" marB="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9525" cap="flat" cmpd="sng" algn="ctr">
                      <a:solidFill>
                        <a:srgbClr val="FEFFFD"/>
                      </a:solidFill>
                      <a:prstDash val="solid"/>
                      <a:round/>
                      <a:headEnd type="none" w="med" len="med"/>
                      <a:tailEnd type="none" w="med" len="med"/>
                    </a:lnB>
                  </a:tcPr>
                </a:tc>
                <a:extLst>
                  <a:ext uri="{0D108BD9-81ED-4DB2-BD59-A6C34878D82A}">
                    <a16:rowId xmlns:a16="http://schemas.microsoft.com/office/drawing/2014/main" val="10000"/>
                  </a:ext>
                </a:extLst>
              </a:tr>
              <a:tr h="1430372">
                <a:tc>
                  <a:txBody>
                    <a:bodyPr/>
                    <a:lstStyle/>
                    <a:p>
                      <a:pPr algn="l">
                        <a:lnSpc>
                          <a:spcPts val="3359"/>
                        </a:lnSpc>
                        <a:defRPr/>
                      </a:pPr>
                      <a:r>
                        <a:rPr lang="en-US" sz="2399" b="0" i="0" dirty="0">
                          <a:solidFill>
                            <a:srgbClr val="FEFFFD"/>
                          </a:solidFill>
                          <a:latin typeface="Adelle Sans Devanagari Light" panose="02000503000000020004" pitchFamily="2" charset="-78"/>
                          <a:cs typeface="Adelle Sans Devanagari Light" panose="02000503000000020004" pitchFamily="2" charset="-78"/>
                        </a:rPr>
                        <a:t>36.7% had persistent feelings of sadness or hopelessness.</a:t>
                      </a:r>
                      <a:endParaRPr lang="en-US" sz="1100" b="0" i="0" dirty="0">
                        <a:latin typeface="Adelle Sans Devanagari Light" panose="02000503000000020004" pitchFamily="2" charset="-78"/>
                        <a:cs typeface="Adelle Sans Devanagari Light" panose="02000503000000020004" pitchFamily="2" charset="-78"/>
                      </a:endParaRPr>
                    </a:p>
                  </a:txBody>
                  <a:tcPr marL="0" marR="0" marT="0" marB="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9525" cap="flat" cmpd="sng" algn="ctr">
                      <a:solidFill>
                        <a:srgbClr val="FEFFFD"/>
                      </a:solidFill>
                      <a:prstDash val="solid"/>
                      <a:round/>
                      <a:headEnd type="none" w="med" len="med"/>
                      <a:tailEnd type="none" w="med" len="med"/>
                    </a:lnT>
                    <a:lnB w="9525" cap="flat" cmpd="sng" algn="ctr">
                      <a:solidFill>
                        <a:srgbClr val="FEFFFD"/>
                      </a:solidFill>
                      <a:prstDash val="solid"/>
                      <a:round/>
                      <a:headEnd type="none" w="med" len="med"/>
                      <a:tailEnd type="none" w="med" len="med"/>
                    </a:lnB>
                  </a:tcPr>
                </a:tc>
                <a:extLst>
                  <a:ext uri="{0D108BD9-81ED-4DB2-BD59-A6C34878D82A}">
                    <a16:rowId xmlns:a16="http://schemas.microsoft.com/office/drawing/2014/main" val="10001"/>
                  </a:ext>
                </a:extLst>
              </a:tr>
              <a:tr h="1426447">
                <a:tc>
                  <a:txBody>
                    <a:bodyPr/>
                    <a:lstStyle/>
                    <a:p>
                      <a:pPr algn="l">
                        <a:lnSpc>
                          <a:spcPts val="3359"/>
                        </a:lnSpc>
                        <a:defRPr/>
                      </a:pPr>
                      <a:r>
                        <a:rPr lang="en-US" sz="2399" b="0" i="0" dirty="0">
                          <a:solidFill>
                            <a:srgbClr val="FEFFFD"/>
                          </a:solidFill>
                          <a:latin typeface="Adelle Sans Devanagari Light" panose="02000503000000020004" pitchFamily="2" charset="-78"/>
                          <a:cs typeface="Adelle Sans Devanagari Light" panose="02000503000000020004" pitchFamily="2" charset="-78"/>
                        </a:rPr>
                        <a:t>4.1% had a substance use disorder.</a:t>
                      </a:r>
                      <a:endParaRPr lang="en-US" sz="1100" b="0" i="0" dirty="0">
                        <a:latin typeface="Adelle Sans Devanagari Light" panose="02000503000000020004" pitchFamily="2" charset="-78"/>
                        <a:cs typeface="Adelle Sans Devanagari Light" panose="02000503000000020004" pitchFamily="2" charset="-78"/>
                      </a:endParaRPr>
                    </a:p>
                  </a:txBody>
                  <a:tcPr marL="0" marR="0" marT="0" marB="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9525" cap="flat" cmpd="sng" algn="ctr">
                      <a:solidFill>
                        <a:srgbClr val="FEFFFD"/>
                      </a:solidFill>
                      <a:prstDash val="solid"/>
                      <a:round/>
                      <a:headEnd type="none" w="med" len="med"/>
                      <a:tailEnd type="none" w="med" len="med"/>
                    </a:lnT>
                    <a:lnB w="9525" cap="flat" cmpd="sng" algn="ctr">
                      <a:solidFill>
                        <a:srgbClr val="FEFFFD"/>
                      </a:solidFill>
                      <a:prstDash val="solid"/>
                      <a:round/>
                      <a:headEnd type="none" w="med" len="med"/>
                      <a:tailEnd type="none" w="med" len="med"/>
                    </a:lnB>
                  </a:tcPr>
                </a:tc>
                <a:extLst>
                  <a:ext uri="{0D108BD9-81ED-4DB2-BD59-A6C34878D82A}">
                    <a16:rowId xmlns:a16="http://schemas.microsoft.com/office/drawing/2014/main" val="10002"/>
                  </a:ext>
                </a:extLst>
              </a:tr>
              <a:tr h="1428409">
                <a:tc>
                  <a:txBody>
                    <a:bodyPr/>
                    <a:lstStyle/>
                    <a:p>
                      <a:pPr algn="l">
                        <a:lnSpc>
                          <a:spcPts val="3359"/>
                        </a:lnSpc>
                        <a:defRPr/>
                      </a:pPr>
                      <a:r>
                        <a:rPr lang="en-US" sz="2399" b="0" i="0" dirty="0">
                          <a:solidFill>
                            <a:srgbClr val="FEFFFD"/>
                          </a:solidFill>
                          <a:latin typeface="Adelle Sans Devanagari Light" panose="02000503000000020004" pitchFamily="2" charset="-78"/>
                          <a:cs typeface="Adelle Sans Devanagari Light" panose="02000503000000020004" pitchFamily="2" charset="-78"/>
                        </a:rPr>
                        <a:t>1.6% had an alcohol use disorder.</a:t>
                      </a:r>
                      <a:endParaRPr lang="en-US" sz="1100" b="0" i="0" dirty="0">
                        <a:latin typeface="Adelle Sans Devanagari Light" panose="02000503000000020004" pitchFamily="2" charset="-78"/>
                        <a:cs typeface="Adelle Sans Devanagari Light" panose="02000503000000020004" pitchFamily="2" charset="-78"/>
                      </a:endParaRPr>
                    </a:p>
                  </a:txBody>
                  <a:tcPr marL="0" marR="0" marT="0" marB="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9525" cap="flat" cmpd="sng" algn="ctr">
                      <a:solidFill>
                        <a:srgbClr val="FEFFFD"/>
                      </a:solidFill>
                      <a:prstDash val="solid"/>
                      <a:round/>
                      <a:headEnd type="none" w="med" len="med"/>
                      <a:tailEnd type="none" w="med" len="med"/>
                    </a:lnT>
                    <a:lnB w="9525" cap="flat" cmpd="sng" algn="ctr">
                      <a:solidFill>
                        <a:srgbClr val="FEFFFD"/>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4" name="TextBox 4"/>
          <p:cNvSpPr txBox="1"/>
          <p:nvPr/>
        </p:nvSpPr>
        <p:spPr>
          <a:xfrm>
            <a:off x="1226844" y="6879819"/>
            <a:ext cx="6276132" cy="960032"/>
          </a:xfrm>
          <a:prstGeom prst="rect">
            <a:avLst/>
          </a:prstGeom>
        </p:spPr>
        <p:txBody>
          <a:bodyPr lIns="0" tIns="0" rIns="0" bIns="0" rtlCol="0" anchor="t">
            <a:spAutoFit/>
          </a:bodyPr>
          <a:lstStyle/>
          <a:p>
            <a:pPr>
              <a:lnSpc>
                <a:spcPts val="1548"/>
              </a:lnSpc>
            </a:pPr>
            <a:r>
              <a:rPr lang="en-US" sz="1105" dirty="0">
                <a:solidFill>
                  <a:srgbClr val="FEFFFD"/>
                </a:solidFill>
                <a:latin typeface="Adelle Sans Devanagari" panose="02000503000000020004" pitchFamily="2" charset="-78"/>
                <a:cs typeface="Adelle Sans Devanagari" panose="02000503000000020004" pitchFamily="2" charset="-78"/>
              </a:rPr>
              <a:t>Data and Statistics on Children’s Mental Health CDC 2022</a:t>
            </a:r>
          </a:p>
          <a:p>
            <a:pPr>
              <a:lnSpc>
                <a:spcPts val="1548"/>
              </a:lnSpc>
            </a:pPr>
            <a:r>
              <a:rPr lang="en-US" sz="1105" dirty="0" err="1">
                <a:solidFill>
                  <a:srgbClr val="FEFFFD"/>
                </a:solidFill>
                <a:latin typeface="Adelle Sans Devanagari" panose="02000503000000020004" pitchFamily="2" charset="-78"/>
                <a:cs typeface="Adelle Sans Devanagari" panose="02000503000000020004" pitchFamily="2" charset="-78"/>
              </a:rPr>
              <a:t>Bitsko</a:t>
            </a:r>
            <a:r>
              <a:rPr lang="en-US" sz="1105" dirty="0">
                <a:solidFill>
                  <a:srgbClr val="FEFFFD"/>
                </a:solidFill>
                <a:latin typeface="Adelle Sans Devanagari" panose="02000503000000020004" pitchFamily="2" charset="-78"/>
                <a:cs typeface="Adelle Sans Devanagari" panose="02000503000000020004" pitchFamily="2" charset="-78"/>
              </a:rPr>
              <a:t> RH, Claussen AH, </a:t>
            </a:r>
            <a:r>
              <a:rPr lang="en-US" sz="1105" dirty="0" err="1">
                <a:solidFill>
                  <a:srgbClr val="FEFFFD"/>
                </a:solidFill>
                <a:latin typeface="Adelle Sans Devanagari" panose="02000503000000020004" pitchFamily="2" charset="-78"/>
                <a:cs typeface="Adelle Sans Devanagari" panose="02000503000000020004" pitchFamily="2" charset="-78"/>
              </a:rPr>
              <a:t>Lichtstein</a:t>
            </a:r>
            <a:r>
              <a:rPr lang="en-US" sz="1105" dirty="0">
                <a:solidFill>
                  <a:srgbClr val="FEFFFD"/>
                </a:solidFill>
                <a:latin typeface="Adelle Sans Devanagari" panose="02000503000000020004" pitchFamily="2" charset="-78"/>
                <a:cs typeface="Adelle Sans Devanagari" panose="02000503000000020004" pitchFamily="2" charset="-78"/>
              </a:rPr>
              <a:t> J, Black LJ, Everett Jones S, Danielson MD, Hoenig JM, Davis Jack SP, Brody DJ, </a:t>
            </a:r>
            <a:r>
              <a:rPr lang="en-US" sz="1105" dirty="0" err="1">
                <a:solidFill>
                  <a:srgbClr val="FEFFFD"/>
                </a:solidFill>
                <a:latin typeface="Adelle Sans Devanagari" panose="02000503000000020004" pitchFamily="2" charset="-78"/>
                <a:cs typeface="Adelle Sans Devanagari" panose="02000503000000020004" pitchFamily="2" charset="-78"/>
              </a:rPr>
              <a:t>Gyawali</a:t>
            </a:r>
            <a:r>
              <a:rPr lang="en-US" sz="1105" dirty="0">
                <a:solidFill>
                  <a:srgbClr val="FEFFFD"/>
                </a:solidFill>
                <a:latin typeface="Adelle Sans Devanagari" panose="02000503000000020004" pitchFamily="2" charset="-78"/>
                <a:cs typeface="Adelle Sans Devanagari" panose="02000503000000020004" pitchFamily="2" charset="-78"/>
              </a:rPr>
              <a:t> S, </a:t>
            </a:r>
            <a:r>
              <a:rPr lang="en-US" sz="1105" dirty="0" err="1">
                <a:solidFill>
                  <a:srgbClr val="FEFFFD"/>
                </a:solidFill>
                <a:latin typeface="Adelle Sans Devanagari" panose="02000503000000020004" pitchFamily="2" charset="-78"/>
                <a:cs typeface="Adelle Sans Devanagari" panose="02000503000000020004" pitchFamily="2" charset="-78"/>
              </a:rPr>
              <a:t>Maenner</a:t>
            </a:r>
            <a:r>
              <a:rPr lang="en-US" sz="1105" dirty="0">
                <a:solidFill>
                  <a:srgbClr val="FEFFFD"/>
                </a:solidFill>
                <a:latin typeface="Adelle Sans Devanagari" panose="02000503000000020004" pitchFamily="2" charset="-78"/>
                <a:cs typeface="Adelle Sans Devanagari" panose="02000503000000020004" pitchFamily="2" charset="-78"/>
              </a:rPr>
              <a:t> MM, Warner M, Holland KM, </a:t>
            </a:r>
            <a:r>
              <a:rPr lang="en-US" sz="1105" dirty="0" err="1">
                <a:solidFill>
                  <a:srgbClr val="FEFFFD"/>
                </a:solidFill>
                <a:latin typeface="Adelle Sans Devanagari" panose="02000503000000020004" pitchFamily="2" charset="-78"/>
                <a:cs typeface="Adelle Sans Devanagari" panose="02000503000000020004" pitchFamily="2" charset="-78"/>
              </a:rPr>
              <a:t>Perou</a:t>
            </a:r>
            <a:r>
              <a:rPr lang="en-US" sz="1105" dirty="0">
                <a:solidFill>
                  <a:srgbClr val="FEFFFD"/>
                </a:solidFill>
                <a:latin typeface="Adelle Sans Devanagari" panose="02000503000000020004" pitchFamily="2" charset="-78"/>
                <a:cs typeface="Adelle Sans Devanagari" panose="02000503000000020004" pitchFamily="2" charset="-78"/>
              </a:rPr>
              <a:t> R, Crosby AE, Blumberg SJ, </a:t>
            </a:r>
            <a:r>
              <a:rPr lang="en-US" sz="1105" dirty="0" err="1">
                <a:solidFill>
                  <a:srgbClr val="FEFFFD"/>
                </a:solidFill>
                <a:latin typeface="Adelle Sans Devanagari" panose="02000503000000020004" pitchFamily="2" charset="-78"/>
                <a:cs typeface="Adelle Sans Devanagari" panose="02000503000000020004" pitchFamily="2" charset="-78"/>
              </a:rPr>
              <a:t>Avenevoli</a:t>
            </a:r>
            <a:r>
              <a:rPr lang="en-US" sz="1105" dirty="0">
                <a:solidFill>
                  <a:srgbClr val="FEFFFD"/>
                </a:solidFill>
                <a:latin typeface="Adelle Sans Devanagari" panose="02000503000000020004" pitchFamily="2" charset="-78"/>
                <a:cs typeface="Adelle Sans Devanagari" panose="02000503000000020004" pitchFamily="2" charset="-78"/>
              </a:rPr>
              <a:t> S, Kaminski JW, </a:t>
            </a:r>
            <a:r>
              <a:rPr lang="en-US" sz="1105" dirty="0" err="1">
                <a:solidFill>
                  <a:srgbClr val="FEFFFD"/>
                </a:solidFill>
                <a:latin typeface="Adelle Sans Devanagari" panose="02000503000000020004" pitchFamily="2" charset="-78"/>
                <a:cs typeface="Adelle Sans Devanagari" panose="02000503000000020004" pitchFamily="2" charset="-78"/>
              </a:rPr>
              <a:t>Ghandour</a:t>
            </a:r>
            <a:r>
              <a:rPr lang="en-US" sz="1105" dirty="0">
                <a:solidFill>
                  <a:srgbClr val="FEFFFD"/>
                </a:solidFill>
                <a:latin typeface="Adelle Sans Devanagari" panose="02000503000000020004" pitchFamily="2" charset="-78"/>
                <a:cs typeface="Adelle Sans Devanagari" panose="02000503000000020004" pitchFamily="2" charset="-78"/>
              </a:rPr>
              <a:t> RM. Surveillance of Children’s Mental Health – United States, 2013 – 2019 MMWR, , 2022 / 71(Suppl-2);1–42</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2" name="TextBox 2"/>
          <p:cNvSpPr txBox="1"/>
          <p:nvPr/>
        </p:nvSpPr>
        <p:spPr>
          <a:xfrm>
            <a:off x="1246594" y="2952483"/>
            <a:ext cx="6276132" cy="3795911"/>
          </a:xfrm>
          <a:prstGeom prst="rect">
            <a:avLst/>
          </a:prstGeom>
        </p:spPr>
        <p:txBody>
          <a:bodyPr lIns="0" tIns="0" rIns="0" bIns="0" rtlCol="0" anchor="t">
            <a:spAutoFit/>
          </a:bodyPr>
          <a:lstStyle/>
          <a:p>
            <a:pPr>
              <a:lnSpc>
                <a:spcPts val="7350"/>
              </a:lnSpc>
            </a:pPr>
            <a:r>
              <a:rPr lang="en-US" sz="5000" b="1" dirty="0">
                <a:solidFill>
                  <a:srgbClr val="FEFFFD"/>
                </a:solidFill>
                <a:latin typeface="Adelle Sans Devanagari" panose="02000503000000020004" pitchFamily="2" charset="-78"/>
                <a:cs typeface="Adelle Sans Devanagari" panose="02000503000000020004" pitchFamily="2" charset="-78"/>
              </a:rPr>
              <a:t>Among adolescents aged 12-17 years in 2018-2019 reporting on the past year:</a:t>
            </a:r>
          </a:p>
        </p:txBody>
      </p:sp>
      <p:graphicFrame>
        <p:nvGraphicFramePr>
          <p:cNvPr id="3" name="Table 3"/>
          <p:cNvGraphicFramePr>
            <a:graphicFrameLocks noGrp="1"/>
          </p:cNvGraphicFramePr>
          <p:nvPr>
            <p:extLst>
              <p:ext uri="{D42A27DB-BD31-4B8C-83A1-F6EECF244321}">
                <p14:modId xmlns:p14="http://schemas.microsoft.com/office/powerpoint/2010/main" val="1845381091"/>
              </p:ext>
            </p:extLst>
          </p:nvPr>
        </p:nvGraphicFramePr>
        <p:xfrm>
          <a:off x="8631876" y="1427806"/>
          <a:ext cx="7462206" cy="7431389"/>
        </p:xfrm>
        <a:graphic>
          <a:graphicData uri="http://schemas.openxmlformats.org/drawingml/2006/table">
            <a:tbl>
              <a:tblPr/>
              <a:tblGrid>
                <a:gridCol w="7462206">
                  <a:extLst>
                    <a:ext uri="{9D8B030D-6E8A-4147-A177-3AD203B41FA5}">
                      <a16:colId xmlns:a16="http://schemas.microsoft.com/office/drawing/2014/main" val="20000"/>
                    </a:ext>
                  </a:extLst>
                </a:gridCol>
              </a:tblGrid>
              <a:tr h="1424182">
                <a:tc>
                  <a:txBody>
                    <a:bodyPr/>
                    <a:lstStyle/>
                    <a:p>
                      <a:pPr algn="l">
                        <a:lnSpc>
                          <a:spcPts val="3359"/>
                        </a:lnSpc>
                        <a:defRPr/>
                      </a:pPr>
                      <a:r>
                        <a:rPr lang="en-US" sz="2399" b="0" i="0" dirty="0">
                          <a:solidFill>
                            <a:srgbClr val="FEFFFD"/>
                          </a:solidFill>
                          <a:latin typeface="Adelle Sans Devanagari Thin" panose="02000503000000020004" pitchFamily="2" charset="-78"/>
                          <a:cs typeface="Adelle Sans Devanagari Thin" panose="02000503000000020004" pitchFamily="2" charset="-78"/>
                        </a:rPr>
                        <a:t>3.2% had an illicit drug use disorder.</a:t>
                      </a:r>
                      <a:endParaRPr lang="en-US" sz="1100" b="0" i="0" dirty="0">
                        <a:latin typeface="Adelle Sans Devanagari Thin" panose="02000503000000020004" pitchFamily="2" charset="-78"/>
                        <a:cs typeface="Adelle Sans Devanagari Thin" panose="02000503000000020004" pitchFamily="2" charset="-78"/>
                      </a:endParaRPr>
                    </a:p>
                  </a:txBody>
                  <a:tcPr marL="0" marR="0" marT="0" marB="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9525" cap="flat" cmpd="sng" algn="ctr">
                      <a:solidFill>
                        <a:srgbClr val="FEFFFD"/>
                      </a:solidFill>
                      <a:prstDash val="solid"/>
                      <a:round/>
                      <a:headEnd type="none" w="med" len="med"/>
                      <a:tailEnd type="none" w="med" len="med"/>
                    </a:lnB>
                  </a:tcPr>
                </a:tc>
                <a:extLst>
                  <a:ext uri="{0D108BD9-81ED-4DB2-BD59-A6C34878D82A}">
                    <a16:rowId xmlns:a16="http://schemas.microsoft.com/office/drawing/2014/main" val="10000"/>
                  </a:ext>
                </a:extLst>
              </a:tr>
              <a:tr h="1426138">
                <a:tc>
                  <a:txBody>
                    <a:bodyPr/>
                    <a:lstStyle/>
                    <a:p>
                      <a:pPr algn="l">
                        <a:lnSpc>
                          <a:spcPts val="3359"/>
                        </a:lnSpc>
                        <a:defRPr/>
                      </a:pPr>
                      <a:r>
                        <a:rPr lang="en-US" sz="2399" b="0" i="0" dirty="0">
                          <a:solidFill>
                            <a:srgbClr val="FEFFFD"/>
                          </a:solidFill>
                          <a:latin typeface="Adelle Sans Devanagari Light" panose="02000503000000020004" pitchFamily="2" charset="-78"/>
                          <a:cs typeface="Adelle Sans Devanagari Light" panose="02000503000000020004" pitchFamily="2" charset="-78"/>
                        </a:rPr>
                        <a:t>18.8% seriously considered attempting suicide.</a:t>
                      </a:r>
                      <a:endParaRPr lang="en-US" sz="1100" b="0" i="0" dirty="0">
                        <a:latin typeface="Adelle Sans Devanagari Light" panose="02000503000000020004" pitchFamily="2" charset="-78"/>
                        <a:cs typeface="Adelle Sans Devanagari Light" panose="02000503000000020004" pitchFamily="2" charset="-78"/>
                      </a:endParaRPr>
                    </a:p>
                  </a:txBody>
                  <a:tcPr marL="0" marR="0" marT="0" marB="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9525" cap="flat" cmpd="sng" algn="ctr">
                      <a:solidFill>
                        <a:srgbClr val="FEFFFD"/>
                      </a:solidFill>
                      <a:prstDash val="solid"/>
                      <a:round/>
                      <a:headEnd type="none" w="med" len="med"/>
                      <a:tailEnd type="none" w="med" len="med"/>
                    </a:lnT>
                    <a:lnB w="9525" cap="flat" cmpd="sng" algn="ctr">
                      <a:solidFill>
                        <a:srgbClr val="FEFFFD"/>
                      </a:solidFill>
                      <a:prstDash val="solid"/>
                      <a:round/>
                      <a:headEnd type="none" w="med" len="med"/>
                      <a:tailEnd type="none" w="med" len="med"/>
                    </a:lnB>
                  </a:tcPr>
                </a:tc>
                <a:extLst>
                  <a:ext uri="{0D108BD9-81ED-4DB2-BD59-A6C34878D82A}">
                    <a16:rowId xmlns:a16="http://schemas.microsoft.com/office/drawing/2014/main" val="10001"/>
                  </a:ext>
                </a:extLst>
              </a:tr>
              <a:tr h="1422225">
                <a:tc>
                  <a:txBody>
                    <a:bodyPr/>
                    <a:lstStyle/>
                    <a:p>
                      <a:pPr algn="l">
                        <a:lnSpc>
                          <a:spcPts val="3359"/>
                        </a:lnSpc>
                        <a:defRPr/>
                      </a:pPr>
                      <a:r>
                        <a:rPr lang="en-US" sz="2399" b="0" i="0" dirty="0">
                          <a:solidFill>
                            <a:srgbClr val="FEFFFD"/>
                          </a:solidFill>
                          <a:latin typeface="Adelle Sans Devanagari Light" panose="02000503000000020004" pitchFamily="2" charset="-78"/>
                          <a:cs typeface="Adelle Sans Devanagari Light" panose="02000503000000020004" pitchFamily="2" charset="-78"/>
                        </a:rPr>
                        <a:t>15.7% made a suicide plan.</a:t>
                      </a:r>
                      <a:endParaRPr lang="en-US" sz="1100" b="0" i="0" dirty="0">
                        <a:latin typeface="Adelle Sans Devanagari Light" panose="02000503000000020004" pitchFamily="2" charset="-78"/>
                        <a:cs typeface="Adelle Sans Devanagari Light" panose="02000503000000020004" pitchFamily="2" charset="-78"/>
                      </a:endParaRPr>
                    </a:p>
                  </a:txBody>
                  <a:tcPr marL="0" marR="0" marT="0" marB="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9525" cap="flat" cmpd="sng" algn="ctr">
                      <a:solidFill>
                        <a:srgbClr val="FEFFFD"/>
                      </a:solidFill>
                      <a:prstDash val="solid"/>
                      <a:round/>
                      <a:headEnd type="none" w="med" len="med"/>
                      <a:tailEnd type="none" w="med" len="med"/>
                    </a:lnT>
                    <a:lnB w="9525" cap="flat" cmpd="sng" algn="ctr">
                      <a:solidFill>
                        <a:srgbClr val="FEFFFD"/>
                      </a:solidFill>
                      <a:prstDash val="solid"/>
                      <a:round/>
                      <a:headEnd type="none" w="med" len="med"/>
                      <a:tailEnd type="none" w="med" len="med"/>
                    </a:lnB>
                  </a:tcPr>
                </a:tc>
                <a:extLst>
                  <a:ext uri="{0D108BD9-81ED-4DB2-BD59-A6C34878D82A}">
                    <a16:rowId xmlns:a16="http://schemas.microsoft.com/office/drawing/2014/main" val="10002"/>
                  </a:ext>
                </a:extLst>
              </a:tr>
              <a:tr h="1424182">
                <a:tc>
                  <a:txBody>
                    <a:bodyPr/>
                    <a:lstStyle/>
                    <a:p>
                      <a:pPr algn="l">
                        <a:lnSpc>
                          <a:spcPts val="3359"/>
                        </a:lnSpc>
                        <a:defRPr/>
                      </a:pPr>
                      <a:r>
                        <a:rPr lang="en-US" sz="2399" b="0" i="0" dirty="0">
                          <a:solidFill>
                            <a:srgbClr val="FEFFFD"/>
                          </a:solidFill>
                          <a:latin typeface="Adelle Sans Devanagari Light" panose="02000503000000020004" pitchFamily="2" charset="-78"/>
                          <a:cs typeface="Adelle Sans Devanagari Light" panose="02000503000000020004" pitchFamily="2" charset="-78"/>
                        </a:rPr>
                        <a:t>8.9% attempted suicide.</a:t>
                      </a:r>
                      <a:endParaRPr lang="en-US" sz="1100" b="0" i="0" dirty="0">
                        <a:latin typeface="Adelle Sans Devanagari Light" panose="02000503000000020004" pitchFamily="2" charset="-78"/>
                        <a:cs typeface="Adelle Sans Devanagari Light" panose="02000503000000020004" pitchFamily="2" charset="-78"/>
                      </a:endParaRPr>
                    </a:p>
                  </a:txBody>
                  <a:tcPr marL="0" marR="0" marT="0" marB="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9525" cap="flat" cmpd="sng" algn="ctr">
                      <a:solidFill>
                        <a:srgbClr val="FEFFFD"/>
                      </a:solidFill>
                      <a:prstDash val="solid"/>
                      <a:round/>
                      <a:headEnd type="none" w="med" len="med"/>
                      <a:tailEnd type="none" w="med" len="med"/>
                    </a:lnT>
                    <a:lnB w="9525" cap="flat" cmpd="sng" algn="ctr">
                      <a:solidFill>
                        <a:srgbClr val="FEFFFD"/>
                      </a:solidFill>
                      <a:prstDash val="solid"/>
                      <a:round/>
                      <a:headEnd type="none" w="med" len="med"/>
                      <a:tailEnd type="none" w="med" len="med"/>
                    </a:lnB>
                  </a:tcPr>
                </a:tc>
                <a:extLst>
                  <a:ext uri="{0D108BD9-81ED-4DB2-BD59-A6C34878D82A}">
                    <a16:rowId xmlns:a16="http://schemas.microsoft.com/office/drawing/2014/main" val="10003"/>
                  </a:ext>
                </a:extLst>
              </a:tr>
              <a:tr h="1734662">
                <a:tc>
                  <a:txBody>
                    <a:bodyPr/>
                    <a:lstStyle/>
                    <a:p>
                      <a:pPr algn="l">
                        <a:lnSpc>
                          <a:spcPts val="3359"/>
                        </a:lnSpc>
                        <a:defRPr/>
                      </a:pPr>
                      <a:endParaRPr lang="en-US" sz="1100" dirty="0"/>
                    </a:p>
                    <a:p>
                      <a:pPr>
                        <a:lnSpc>
                          <a:spcPts val="3359"/>
                        </a:lnSpc>
                      </a:pPr>
                      <a:r>
                        <a:rPr lang="en-US" sz="2399" b="0" i="0" dirty="0">
                          <a:solidFill>
                            <a:srgbClr val="FEFFFD"/>
                          </a:solidFill>
                          <a:latin typeface="Adelle Sans Devanagari Light" panose="02000503000000020004" pitchFamily="2" charset="-78"/>
                          <a:cs typeface="Adelle Sans Devanagari Light" panose="02000503000000020004" pitchFamily="2" charset="-78"/>
                        </a:rPr>
                        <a:t>2.5% made a suicide attempt requiring medical treatment.</a:t>
                      </a:r>
                    </a:p>
                    <a:p>
                      <a:pPr>
                        <a:lnSpc>
                          <a:spcPts val="3359"/>
                        </a:lnSpc>
                      </a:pPr>
                      <a:endParaRPr lang="en-US" sz="2399" dirty="0">
                        <a:solidFill>
                          <a:srgbClr val="FEFFFD"/>
                        </a:solidFill>
                        <a:latin typeface="Roboto"/>
                      </a:endParaRPr>
                    </a:p>
                  </a:txBody>
                  <a:tcPr marL="0" marR="0" marT="0" marB="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9525" cap="flat" cmpd="sng" algn="ctr">
                      <a:solidFill>
                        <a:srgbClr val="FEFFFD"/>
                      </a:solidFill>
                      <a:prstDash val="solid"/>
                      <a:round/>
                      <a:headEnd type="none" w="med" len="med"/>
                      <a:tailEnd type="none" w="med" len="med"/>
                    </a:lnT>
                    <a:lnB w="9525" cap="flat" cmpd="sng" algn="ctr">
                      <a:solidFill>
                        <a:srgbClr val="FEFFFD"/>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4" name="TextBox 4"/>
          <p:cNvSpPr txBox="1"/>
          <p:nvPr/>
        </p:nvSpPr>
        <p:spPr>
          <a:xfrm>
            <a:off x="1246594" y="6939068"/>
            <a:ext cx="6276132" cy="960032"/>
          </a:xfrm>
          <a:prstGeom prst="rect">
            <a:avLst/>
          </a:prstGeom>
        </p:spPr>
        <p:txBody>
          <a:bodyPr lIns="0" tIns="0" rIns="0" bIns="0" rtlCol="0" anchor="t">
            <a:spAutoFit/>
          </a:bodyPr>
          <a:lstStyle/>
          <a:p>
            <a:pPr>
              <a:lnSpc>
                <a:spcPts val="1548"/>
              </a:lnSpc>
            </a:pPr>
            <a:r>
              <a:rPr lang="en-US" sz="1105" dirty="0">
                <a:solidFill>
                  <a:srgbClr val="FEFFFD"/>
                </a:solidFill>
                <a:latin typeface="Adelle Sans Devanagari Thin" panose="02000503000000020004" pitchFamily="2" charset="-78"/>
                <a:cs typeface="Adelle Sans Devanagari Thin" panose="02000503000000020004" pitchFamily="2" charset="-78"/>
              </a:rPr>
              <a:t>Data and Statistics on Children’s Mental Health CDC 2022</a:t>
            </a:r>
          </a:p>
          <a:p>
            <a:pPr>
              <a:lnSpc>
                <a:spcPts val="1548"/>
              </a:lnSpc>
            </a:pPr>
            <a:r>
              <a:rPr lang="en-US" sz="1105" dirty="0" err="1">
                <a:solidFill>
                  <a:srgbClr val="FEFFFD"/>
                </a:solidFill>
                <a:latin typeface="Adelle Sans Devanagari Thin" panose="02000503000000020004" pitchFamily="2" charset="-78"/>
                <a:cs typeface="Adelle Sans Devanagari Thin" panose="02000503000000020004" pitchFamily="2" charset="-78"/>
              </a:rPr>
              <a:t>Bitsko</a:t>
            </a:r>
            <a:r>
              <a:rPr lang="en-US" sz="1105" dirty="0">
                <a:solidFill>
                  <a:srgbClr val="FEFFFD"/>
                </a:solidFill>
                <a:latin typeface="Adelle Sans Devanagari Thin" panose="02000503000000020004" pitchFamily="2" charset="-78"/>
                <a:cs typeface="Adelle Sans Devanagari Thin" panose="02000503000000020004" pitchFamily="2" charset="-78"/>
              </a:rPr>
              <a:t> RH, Claussen AH, </a:t>
            </a:r>
            <a:r>
              <a:rPr lang="en-US" sz="1105" dirty="0" err="1">
                <a:solidFill>
                  <a:srgbClr val="FEFFFD"/>
                </a:solidFill>
                <a:latin typeface="Adelle Sans Devanagari Thin" panose="02000503000000020004" pitchFamily="2" charset="-78"/>
                <a:cs typeface="Adelle Sans Devanagari Thin" panose="02000503000000020004" pitchFamily="2" charset="-78"/>
              </a:rPr>
              <a:t>Lichtstein</a:t>
            </a:r>
            <a:r>
              <a:rPr lang="en-US" sz="1105" dirty="0">
                <a:solidFill>
                  <a:srgbClr val="FEFFFD"/>
                </a:solidFill>
                <a:latin typeface="Adelle Sans Devanagari Thin" panose="02000503000000020004" pitchFamily="2" charset="-78"/>
                <a:cs typeface="Adelle Sans Devanagari Thin" panose="02000503000000020004" pitchFamily="2" charset="-78"/>
              </a:rPr>
              <a:t> J, Black LJ, Everett Jones S, Danielson MD, Hoenig JM, Davis Jack SP, Brody DJ, </a:t>
            </a:r>
            <a:r>
              <a:rPr lang="en-US" sz="1105" dirty="0" err="1">
                <a:solidFill>
                  <a:srgbClr val="FEFFFD"/>
                </a:solidFill>
                <a:latin typeface="Adelle Sans Devanagari Thin" panose="02000503000000020004" pitchFamily="2" charset="-78"/>
                <a:cs typeface="Adelle Sans Devanagari Thin" panose="02000503000000020004" pitchFamily="2" charset="-78"/>
              </a:rPr>
              <a:t>Gyawali</a:t>
            </a:r>
            <a:r>
              <a:rPr lang="en-US" sz="1105" dirty="0">
                <a:solidFill>
                  <a:srgbClr val="FEFFFD"/>
                </a:solidFill>
                <a:latin typeface="Adelle Sans Devanagari Thin" panose="02000503000000020004" pitchFamily="2" charset="-78"/>
                <a:cs typeface="Adelle Sans Devanagari Thin" panose="02000503000000020004" pitchFamily="2" charset="-78"/>
              </a:rPr>
              <a:t> S, </a:t>
            </a:r>
            <a:r>
              <a:rPr lang="en-US" sz="1105" dirty="0" err="1">
                <a:solidFill>
                  <a:srgbClr val="FEFFFD"/>
                </a:solidFill>
                <a:latin typeface="Adelle Sans Devanagari Thin" panose="02000503000000020004" pitchFamily="2" charset="-78"/>
                <a:cs typeface="Adelle Sans Devanagari Thin" panose="02000503000000020004" pitchFamily="2" charset="-78"/>
              </a:rPr>
              <a:t>Maenner</a:t>
            </a:r>
            <a:r>
              <a:rPr lang="en-US" sz="1105" dirty="0">
                <a:solidFill>
                  <a:srgbClr val="FEFFFD"/>
                </a:solidFill>
                <a:latin typeface="Adelle Sans Devanagari Thin" panose="02000503000000020004" pitchFamily="2" charset="-78"/>
                <a:cs typeface="Adelle Sans Devanagari Thin" panose="02000503000000020004" pitchFamily="2" charset="-78"/>
              </a:rPr>
              <a:t> MM, Warner M, Holland KM, </a:t>
            </a:r>
            <a:r>
              <a:rPr lang="en-US" sz="1105" dirty="0" err="1">
                <a:solidFill>
                  <a:srgbClr val="FEFFFD"/>
                </a:solidFill>
                <a:latin typeface="Adelle Sans Devanagari Thin" panose="02000503000000020004" pitchFamily="2" charset="-78"/>
                <a:cs typeface="Adelle Sans Devanagari Thin" panose="02000503000000020004" pitchFamily="2" charset="-78"/>
              </a:rPr>
              <a:t>Perou</a:t>
            </a:r>
            <a:r>
              <a:rPr lang="en-US" sz="1105" dirty="0">
                <a:solidFill>
                  <a:srgbClr val="FEFFFD"/>
                </a:solidFill>
                <a:latin typeface="Adelle Sans Devanagari Thin" panose="02000503000000020004" pitchFamily="2" charset="-78"/>
                <a:cs typeface="Adelle Sans Devanagari Thin" panose="02000503000000020004" pitchFamily="2" charset="-78"/>
              </a:rPr>
              <a:t> R, Crosby AE, Blumberg SJ, </a:t>
            </a:r>
            <a:r>
              <a:rPr lang="en-US" sz="1105" dirty="0" err="1">
                <a:solidFill>
                  <a:srgbClr val="FEFFFD"/>
                </a:solidFill>
                <a:latin typeface="Adelle Sans Devanagari Thin" panose="02000503000000020004" pitchFamily="2" charset="-78"/>
                <a:cs typeface="Adelle Sans Devanagari Thin" panose="02000503000000020004" pitchFamily="2" charset="-78"/>
              </a:rPr>
              <a:t>Avenevoli</a:t>
            </a:r>
            <a:r>
              <a:rPr lang="en-US" sz="1105" dirty="0">
                <a:solidFill>
                  <a:srgbClr val="FEFFFD"/>
                </a:solidFill>
                <a:latin typeface="Adelle Sans Devanagari Thin" panose="02000503000000020004" pitchFamily="2" charset="-78"/>
                <a:cs typeface="Adelle Sans Devanagari Thin" panose="02000503000000020004" pitchFamily="2" charset="-78"/>
              </a:rPr>
              <a:t> S, Kaminski JW, </a:t>
            </a:r>
            <a:r>
              <a:rPr lang="en-US" sz="1105" dirty="0" err="1">
                <a:solidFill>
                  <a:srgbClr val="FEFFFD"/>
                </a:solidFill>
                <a:latin typeface="Adelle Sans Devanagari Thin" panose="02000503000000020004" pitchFamily="2" charset="-78"/>
                <a:cs typeface="Adelle Sans Devanagari Thin" panose="02000503000000020004" pitchFamily="2" charset="-78"/>
              </a:rPr>
              <a:t>Ghandour</a:t>
            </a:r>
            <a:r>
              <a:rPr lang="en-US" sz="1105" dirty="0">
                <a:solidFill>
                  <a:srgbClr val="FEFFFD"/>
                </a:solidFill>
                <a:latin typeface="Adelle Sans Devanagari Thin" panose="02000503000000020004" pitchFamily="2" charset="-78"/>
                <a:cs typeface="Adelle Sans Devanagari Thin" panose="02000503000000020004" pitchFamily="2" charset="-78"/>
              </a:rPr>
              <a:t> RM. Surveillance of Children’s Mental Health – United States, 2013 – 2019 MMWR, , 2022 / 71(Suppl-2);1–42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EFF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4586" b="4586"/>
          <a:stretch>
            <a:fillRect/>
          </a:stretch>
        </p:blipFill>
        <p:spPr>
          <a:xfrm>
            <a:off x="10708298" y="-59055"/>
            <a:ext cx="7589227" cy="10346055"/>
          </a:xfrm>
          <a:prstGeom prst="rect">
            <a:avLst/>
          </a:prstGeom>
        </p:spPr>
      </p:pic>
      <p:sp>
        <p:nvSpPr>
          <p:cNvPr id="3" name="TextBox 3"/>
          <p:cNvSpPr txBox="1"/>
          <p:nvPr/>
        </p:nvSpPr>
        <p:spPr>
          <a:xfrm>
            <a:off x="885734" y="2326200"/>
            <a:ext cx="8938775" cy="2846933"/>
          </a:xfrm>
          <a:prstGeom prst="rect">
            <a:avLst/>
          </a:prstGeom>
        </p:spPr>
        <p:txBody>
          <a:bodyPr lIns="0" tIns="0" rIns="0" bIns="0" rtlCol="0" anchor="t">
            <a:spAutoFit/>
          </a:bodyPr>
          <a:lstStyle/>
          <a:p>
            <a:pPr>
              <a:lnSpc>
                <a:spcPts val="7366"/>
              </a:lnSpc>
            </a:pPr>
            <a:r>
              <a:rPr lang="en-US" sz="6000" b="1" dirty="0">
                <a:solidFill>
                  <a:srgbClr val="101010"/>
                </a:solidFill>
                <a:latin typeface="Adelle Sans Devanagari" panose="02000503000000020004" pitchFamily="2" charset="-78"/>
                <a:cs typeface="Adelle Sans Devanagari" panose="02000503000000020004" pitchFamily="2" charset="-78"/>
              </a:rPr>
              <a:t>Mental, behavioral, and developmental disorders begin in early childhood</a:t>
            </a:r>
          </a:p>
        </p:txBody>
      </p:sp>
      <p:sp>
        <p:nvSpPr>
          <p:cNvPr id="4" name="TextBox 4"/>
          <p:cNvSpPr txBox="1"/>
          <p:nvPr/>
        </p:nvSpPr>
        <p:spPr>
          <a:xfrm>
            <a:off x="662425" y="5372100"/>
            <a:ext cx="8938775" cy="2372444"/>
          </a:xfrm>
          <a:prstGeom prst="rect">
            <a:avLst/>
          </a:prstGeom>
        </p:spPr>
        <p:txBody>
          <a:bodyPr lIns="0" tIns="0" rIns="0" bIns="0" rtlCol="0" anchor="t">
            <a:spAutoFit/>
          </a:bodyPr>
          <a:lstStyle/>
          <a:p>
            <a:pPr marL="573784" lvl="1" indent="-286892">
              <a:lnSpc>
                <a:spcPts val="3720"/>
              </a:lnSpc>
              <a:buFont typeface="Arial"/>
              <a:buChar char="•"/>
            </a:pPr>
            <a:r>
              <a:rPr lang="en-US" sz="2657" dirty="0">
                <a:solidFill>
                  <a:srgbClr val="101010"/>
                </a:solidFill>
                <a:latin typeface="Adelle Sans Devanagari Light" panose="02000503000000020004" pitchFamily="2" charset="-78"/>
                <a:cs typeface="Adelle Sans Devanagari Light" panose="02000503000000020004" pitchFamily="2" charset="-78"/>
              </a:rPr>
              <a:t>1 in 6 U.S. children aged 2–8 years (17.4%) had a diagnosed mental, behavioral, or developmental disorder.</a:t>
            </a:r>
          </a:p>
          <a:p>
            <a:pPr marL="573784" lvl="1" indent="-286892">
              <a:lnSpc>
                <a:spcPts val="3720"/>
              </a:lnSpc>
              <a:buFont typeface="Arial"/>
              <a:buChar char="•"/>
            </a:pPr>
            <a:r>
              <a:rPr lang="en-US" sz="2657" dirty="0">
                <a:solidFill>
                  <a:srgbClr val="101010"/>
                </a:solidFill>
                <a:latin typeface="Adelle Sans Devanagari Light" panose="02000503000000020004" pitchFamily="2" charset="-78"/>
                <a:cs typeface="Adelle Sans Devanagari Light" panose="02000503000000020004" pitchFamily="2" charset="-78"/>
              </a:rPr>
              <a:t>Diagnoses of ADHD, anxiety, and depression become more common with increased age.</a:t>
            </a:r>
          </a:p>
        </p:txBody>
      </p:sp>
      <p:sp>
        <p:nvSpPr>
          <p:cNvPr id="5" name="TextBox 5"/>
          <p:cNvSpPr txBox="1"/>
          <p:nvPr/>
        </p:nvSpPr>
        <p:spPr>
          <a:xfrm>
            <a:off x="885734" y="8191500"/>
            <a:ext cx="8715466" cy="974626"/>
          </a:xfrm>
          <a:prstGeom prst="rect">
            <a:avLst/>
          </a:prstGeom>
        </p:spPr>
        <p:txBody>
          <a:bodyPr wrap="square" lIns="0" tIns="0" rIns="0" bIns="0" rtlCol="0" anchor="t">
            <a:spAutoFit/>
          </a:bodyPr>
          <a:lstStyle/>
          <a:p>
            <a:pPr>
              <a:lnSpc>
                <a:spcPts val="1876"/>
              </a:lnSpc>
            </a:pPr>
            <a:r>
              <a:rPr lang="en-US" sz="1340" dirty="0">
                <a:solidFill>
                  <a:srgbClr val="101010"/>
                </a:solidFill>
                <a:latin typeface="Adelle Sans Devanagari Thin" panose="02000503000000020004" pitchFamily="2" charset="-78"/>
                <a:cs typeface="Adelle Sans Devanagari Thin" panose="02000503000000020004" pitchFamily="2" charset="-78"/>
              </a:rPr>
              <a:t>Cree RA, </a:t>
            </a:r>
            <a:r>
              <a:rPr lang="en-US" sz="1340" dirty="0" err="1">
                <a:solidFill>
                  <a:srgbClr val="101010"/>
                </a:solidFill>
                <a:latin typeface="Adelle Sans Devanagari Thin" panose="02000503000000020004" pitchFamily="2" charset="-78"/>
                <a:cs typeface="Adelle Sans Devanagari Thin" panose="02000503000000020004" pitchFamily="2" charset="-78"/>
              </a:rPr>
              <a:t>Bitsko</a:t>
            </a:r>
            <a:r>
              <a:rPr lang="en-US" sz="1340" dirty="0">
                <a:solidFill>
                  <a:srgbClr val="101010"/>
                </a:solidFill>
                <a:latin typeface="Adelle Sans Devanagari Thin" panose="02000503000000020004" pitchFamily="2" charset="-78"/>
                <a:cs typeface="Adelle Sans Devanagari Thin" panose="02000503000000020004" pitchFamily="2" charset="-78"/>
              </a:rPr>
              <a:t> RH, Robinson LR, Holbrook JR, Danielson ML, Smith DS, Kaminski JW, Kenney MK, Peacock G. Health care, family, and community factors associated with mental, behavioral, and developmental disorders and poverty among children aged 2–8 years — United States, 2016. MMWR, 2018;67(5):1377-1383, as quoted by Data and Statistics on Children’s Mental Health CDC 2022</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EFFFD"/>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9845159" cy="10287000"/>
            <a:chOff x="0" y="0"/>
            <a:chExt cx="2592964" cy="2709333"/>
          </a:xfrm>
        </p:grpSpPr>
        <p:sp>
          <p:nvSpPr>
            <p:cNvPr id="3" name="Freeform 3"/>
            <p:cNvSpPr/>
            <p:nvPr/>
          </p:nvSpPr>
          <p:spPr>
            <a:xfrm>
              <a:off x="0" y="0"/>
              <a:ext cx="2592964" cy="2709333"/>
            </a:xfrm>
            <a:custGeom>
              <a:avLst/>
              <a:gdLst/>
              <a:ahLst/>
              <a:cxnLst/>
              <a:rect l="l" t="t" r="r" b="b"/>
              <a:pathLst>
                <a:path w="2592964" h="2709333">
                  <a:moveTo>
                    <a:pt x="0" y="0"/>
                  </a:moveTo>
                  <a:lnTo>
                    <a:pt x="2592964" y="0"/>
                  </a:lnTo>
                  <a:lnTo>
                    <a:pt x="2592964" y="2709333"/>
                  </a:lnTo>
                  <a:lnTo>
                    <a:pt x="0" y="2709333"/>
                  </a:lnTo>
                  <a:close/>
                </a:path>
              </a:pathLst>
            </a:custGeom>
            <a:solidFill>
              <a:srgbClr val="EDEDED"/>
            </a:solidFill>
          </p:spPr>
        </p:sp>
        <p:sp>
          <p:nvSpPr>
            <p:cNvPr id="4" name="TextBox 4"/>
            <p:cNvSpPr txBox="1"/>
            <p:nvPr/>
          </p:nvSpPr>
          <p:spPr>
            <a:xfrm>
              <a:off x="0" y="-47625"/>
              <a:ext cx="812800" cy="860425"/>
            </a:xfrm>
            <a:prstGeom prst="rect">
              <a:avLst/>
            </a:prstGeom>
          </p:spPr>
          <p:txBody>
            <a:bodyPr lIns="50800" tIns="50800" rIns="50800" bIns="50800" rtlCol="0" anchor="ctr"/>
            <a:lstStyle/>
            <a:p>
              <a:pPr algn="ctr">
                <a:lnSpc>
                  <a:spcPts val="2100"/>
                </a:lnSpc>
              </a:pPr>
              <a:endParaRPr/>
            </a:p>
          </p:txBody>
        </p:sp>
      </p:grpSp>
      <p:grpSp>
        <p:nvGrpSpPr>
          <p:cNvPr id="5" name="Group 5"/>
          <p:cNvGrpSpPr/>
          <p:nvPr/>
        </p:nvGrpSpPr>
        <p:grpSpPr>
          <a:xfrm>
            <a:off x="1028700" y="-1558479"/>
            <a:ext cx="7687914" cy="10235641"/>
            <a:chOff x="0" y="0"/>
            <a:chExt cx="10250552" cy="13647522"/>
          </a:xfrm>
        </p:grpSpPr>
        <p:grpSp>
          <p:nvGrpSpPr>
            <p:cNvPr id="6" name="Group 6"/>
            <p:cNvGrpSpPr>
              <a:grpSpLocks noChangeAspect="1"/>
            </p:cNvGrpSpPr>
            <p:nvPr/>
          </p:nvGrpSpPr>
          <p:grpSpPr>
            <a:xfrm>
              <a:off x="542957" y="169008"/>
              <a:ext cx="9707595" cy="13309505"/>
              <a:chOff x="0" y="0"/>
              <a:chExt cx="11219486" cy="15382368"/>
            </a:xfrm>
          </p:grpSpPr>
          <p:sp>
            <p:nvSpPr>
              <p:cNvPr id="7" name="Freeform 7"/>
              <p:cNvSpPr/>
              <p:nvPr/>
            </p:nvSpPr>
            <p:spPr>
              <a:xfrm>
                <a:off x="0" y="-6350"/>
                <a:ext cx="11219486" cy="12700"/>
              </a:xfrm>
              <a:custGeom>
                <a:avLst/>
                <a:gdLst/>
                <a:ahLst/>
                <a:cxnLst/>
                <a:rect l="l" t="t" r="r" b="b"/>
                <a:pathLst>
                  <a:path w="11219486" h="12700">
                    <a:moveTo>
                      <a:pt x="0" y="0"/>
                    </a:moveTo>
                    <a:lnTo>
                      <a:pt x="11219486" y="0"/>
                    </a:lnTo>
                    <a:lnTo>
                      <a:pt x="11219486" y="12700"/>
                    </a:lnTo>
                    <a:lnTo>
                      <a:pt x="0" y="12700"/>
                    </a:lnTo>
                    <a:close/>
                  </a:path>
                </a:pathLst>
              </a:custGeom>
              <a:solidFill>
                <a:srgbClr val="101010">
                  <a:alpha val="24706"/>
                </a:srgbClr>
              </a:solidFill>
            </p:spPr>
          </p:sp>
          <p:sp>
            <p:nvSpPr>
              <p:cNvPr id="8" name="Freeform 8"/>
              <p:cNvSpPr/>
              <p:nvPr/>
            </p:nvSpPr>
            <p:spPr>
              <a:xfrm>
                <a:off x="0" y="5121106"/>
                <a:ext cx="11219486" cy="12700"/>
              </a:xfrm>
              <a:custGeom>
                <a:avLst/>
                <a:gdLst/>
                <a:ahLst/>
                <a:cxnLst/>
                <a:rect l="l" t="t" r="r" b="b"/>
                <a:pathLst>
                  <a:path w="11219486" h="12700">
                    <a:moveTo>
                      <a:pt x="0" y="0"/>
                    </a:moveTo>
                    <a:lnTo>
                      <a:pt x="11219486" y="0"/>
                    </a:lnTo>
                    <a:lnTo>
                      <a:pt x="11219486" y="12700"/>
                    </a:lnTo>
                    <a:lnTo>
                      <a:pt x="0" y="12700"/>
                    </a:lnTo>
                    <a:close/>
                  </a:path>
                </a:pathLst>
              </a:custGeom>
              <a:solidFill>
                <a:srgbClr val="101010">
                  <a:alpha val="24706"/>
                </a:srgbClr>
              </a:solidFill>
            </p:spPr>
          </p:sp>
          <p:sp>
            <p:nvSpPr>
              <p:cNvPr id="9" name="Freeform 9"/>
              <p:cNvSpPr/>
              <p:nvPr/>
            </p:nvSpPr>
            <p:spPr>
              <a:xfrm>
                <a:off x="0" y="10248562"/>
                <a:ext cx="11219486" cy="12700"/>
              </a:xfrm>
              <a:custGeom>
                <a:avLst/>
                <a:gdLst/>
                <a:ahLst/>
                <a:cxnLst/>
                <a:rect l="l" t="t" r="r" b="b"/>
                <a:pathLst>
                  <a:path w="11219486" h="12700">
                    <a:moveTo>
                      <a:pt x="0" y="0"/>
                    </a:moveTo>
                    <a:lnTo>
                      <a:pt x="11219486" y="0"/>
                    </a:lnTo>
                    <a:lnTo>
                      <a:pt x="11219486" y="12700"/>
                    </a:lnTo>
                    <a:lnTo>
                      <a:pt x="0" y="12700"/>
                    </a:lnTo>
                    <a:close/>
                  </a:path>
                </a:pathLst>
              </a:custGeom>
              <a:solidFill>
                <a:srgbClr val="101010">
                  <a:alpha val="24706"/>
                </a:srgbClr>
              </a:solidFill>
            </p:spPr>
          </p:sp>
          <p:sp>
            <p:nvSpPr>
              <p:cNvPr id="10" name="Freeform 10"/>
              <p:cNvSpPr/>
              <p:nvPr/>
            </p:nvSpPr>
            <p:spPr>
              <a:xfrm>
                <a:off x="0" y="15376018"/>
                <a:ext cx="11219486" cy="12700"/>
              </a:xfrm>
              <a:custGeom>
                <a:avLst/>
                <a:gdLst/>
                <a:ahLst/>
                <a:cxnLst/>
                <a:rect l="l" t="t" r="r" b="b"/>
                <a:pathLst>
                  <a:path w="11219486" h="12700">
                    <a:moveTo>
                      <a:pt x="0" y="0"/>
                    </a:moveTo>
                    <a:lnTo>
                      <a:pt x="11219486" y="0"/>
                    </a:lnTo>
                    <a:lnTo>
                      <a:pt x="11219486" y="12700"/>
                    </a:lnTo>
                    <a:lnTo>
                      <a:pt x="0" y="12700"/>
                    </a:lnTo>
                    <a:close/>
                  </a:path>
                </a:pathLst>
              </a:custGeom>
              <a:solidFill>
                <a:srgbClr val="101010">
                  <a:alpha val="60000"/>
                </a:srgbClr>
              </a:solidFill>
            </p:spPr>
          </p:sp>
        </p:grpSp>
        <p:sp>
          <p:nvSpPr>
            <p:cNvPr id="11" name="TextBox 11"/>
            <p:cNvSpPr txBox="1"/>
            <p:nvPr/>
          </p:nvSpPr>
          <p:spPr>
            <a:xfrm>
              <a:off x="0" y="-38100"/>
              <a:ext cx="399024" cy="376116"/>
            </a:xfrm>
            <a:prstGeom prst="rect">
              <a:avLst/>
            </a:prstGeom>
          </p:spPr>
          <p:txBody>
            <a:bodyPr lIns="0" tIns="0" rIns="0" bIns="0" rtlCol="0" anchor="t">
              <a:spAutoFit/>
            </a:bodyPr>
            <a:lstStyle/>
            <a:p>
              <a:pPr algn="r">
                <a:lnSpc>
                  <a:spcPts val="2379"/>
                </a:lnSpc>
              </a:pPr>
              <a:r>
                <a:rPr lang="en-US" sz="1699">
                  <a:solidFill>
                    <a:srgbClr val="101010"/>
                  </a:solidFill>
                  <a:latin typeface="Roboto Bold"/>
                </a:rPr>
                <a:t>15 </a:t>
              </a:r>
            </a:p>
          </p:txBody>
        </p:sp>
        <p:sp>
          <p:nvSpPr>
            <p:cNvPr id="12" name="TextBox 12"/>
            <p:cNvSpPr txBox="1"/>
            <p:nvPr/>
          </p:nvSpPr>
          <p:spPr>
            <a:xfrm>
              <a:off x="0" y="4398402"/>
              <a:ext cx="399024" cy="376116"/>
            </a:xfrm>
            <a:prstGeom prst="rect">
              <a:avLst/>
            </a:prstGeom>
          </p:spPr>
          <p:txBody>
            <a:bodyPr lIns="0" tIns="0" rIns="0" bIns="0" rtlCol="0" anchor="t">
              <a:spAutoFit/>
            </a:bodyPr>
            <a:lstStyle/>
            <a:p>
              <a:pPr algn="r">
                <a:lnSpc>
                  <a:spcPts val="2379"/>
                </a:lnSpc>
              </a:pPr>
              <a:r>
                <a:rPr lang="en-US" sz="1699">
                  <a:solidFill>
                    <a:srgbClr val="101010"/>
                  </a:solidFill>
                  <a:latin typeface="Roboto Bold"/>
                </a:rPr>
                <a:t>10 </a:t>
              </a:r>
            </a:p>
          </p:txBody>
        </p:sp>
        <p:sp>
          <p:nvSpPr>
            <p:cNvPr id="13" name="TextBox 13"/>
            <p:cNvSpPr txBox="1"/>
            <p:nvPr/>
          </p:nvSpPr>
          <p:spPr>
            <a:xfrm>
              <a:off x="163799" y="8834903"/>
              <a:ext cx="235225" cy="376116"/>
            </a:xfrm>
            <a:prstGeom prst="rect">
              <a:avLst/>
            </a:prstGeom>
          </p:spPr>
          <p:txBody>
            <a:bodyPr lIns="0" tIns="0" rIns="0" bIns="0" rtlCol="0" anchor="t">
              <a:spAutoFit/>
            </a:bodyPr>
            <a:lstStyle/>
            <a:p>
              <a:pPr algn="r">
                <a:lnSpc>
                  <a:spcPts val="2379"/>
                </a:lnSpc>
              </a:pPr>
              <a:r>
                <a:rPr lang="en-US" sz="1699">
                  <a:solidFill>
                    <a:srgbClr val="101010"/>
                  </a:solidFill>
                  <a:latin typeface="Roboto Bold"/>
                </a:rPr>
                <a:t>5 </a:t>
              </a:r>
            </a:p>
          </p:txBody>
        </p:sp>
        <p:sp>
          <p:nvSpPr>
            <p:cNvPr id="14" name="TextBox 14"/>
            <p:cNvSpPr txBox="1"/>
            <p:nvPr/>
          </p:nvSpPr>
          <p:spPr>
            <a:xfrm>
              <a:off x="163799" y="13271405"/>
              <a:ext cx="235225" cy="376116"/>
            </a:xfrm>
            <a:prstGeom prst="rect">
              <a:avLst/>
            </a:prstGeom>
          </p:spPr>
          <p:txBody>
            <a:bodyPr lIns="0" tIns="0" rIns="0" bIns="0" rtlCol="0" anchor="t">
              <a:spAutoFit/>
            </a:bodyPr>
            <a:lstStyle/>
            <a:p>
              <a:pPr algn="r">
                <a:lnSpc>
                  <a:spcPts val="2379"/>
                </a:lnSpc>
              </a:pPr>
              <a:r>
                <a:rPr lang="en-US" sz="1699">
                  <a:solidFill>
                    <a:srgbClr val="101010"/>
                  </a:solidFill>
                  <a:latin typeface="Roboto Bold"/>
                </a:rPr>
                <a:t>0 </a:t>
              </a:r>
            </a:p>
          </p:txBody>
        </p:sp>
        <p:grpSp>
          <p:nvGrpSpPr>
            <p:cNvPr id="15" name="Group 15"/>
            <p:cNvGrpSpPr>
              <a:grpSpLocks noChangeAspect="1"/>
            </p:cNvGrpSpPr>
            <p:nvPr/>
          </p:nvGrpSpPr>
          <p:grpSpPr>
            <a:xfrm>
              <a:off x="542957" y="4333826"/>
              <a:ext cx="9707595" cy="9144688"/>
              <a:chOff x="0" y="4813459"/>
              <a:chExt cx="11219486" cy="10568909"/>
            </a:xfrm>
          </p:grpSpPr>
          <p:sp>
            <p:nvSpPr>
              <p:cNvPr id="16" name="Freeform 16"/>
              <p:cNvSpPr/>
              <p:nvPr/>
            </p:nvSpPr>
            <p:spPr>
              <a:xfrm>
                <a:off x="0" y="15279715"/>
                <a:ext cx="1117481" cy="102653"/>
              </a:xfrm>
              <a:custGeom>
                <a:avLst/>
                <a:gdLst/>
                <a:ahLst/>
                <a:cxnLst/>
                <a:rect l="l" t="t" r="r" b="b"/>
                <a:pathLst>
                  <a:path w="1117481" h="102653">
                    <a:moveTo>
                      <a:pt x="0" y="102653"/>
                    </a:moveTo>
                    <a:lnTo>
                      <a:pt x="0" y="89398"/>
                    </a:lnTo>
                    <a:cubicBezTo>
                      <a:pt x="0" y="40024"/>
                      <a:pt x="40025" y="0"/>
                      <a:pt x="89399" y="0"/>
                    </a:cubicBezTo>
                    <a:lnTo>
                      <a:pt x="1028083" y="0"/>
                    </a:lnTo>
                    <a:cubicBezTo>
                      <a:pt x="1077456" y="0"/>
                      <a:pt x="1117481" y="40024"/>
                      <a:pt x="1117481" y="89398"/>
                    </a:cubicBezTo>
                    <a:lnTo>
                      <a:pt x="1117481" y="102653"/>
                    </a:lnTo>
                    <a:close/>
                  </a:path>
                </a:pathLst>
              </a:custGeom>
              <a:solidFill>
                <a:srgbClr val="101010"/>
              </a:solidFill>
            </p:spPr>
          </p:sp>
          <p:sp>
            <p:nvSpPr>
              <p:cNvPr id="17" name="Freeform 17"/>
              <p:cNvSpPr/>
              <p:nvPr/>
            </p:nvSpPr>
            <p:spPr>
              <a:xfrm>
                <a:off x="3908121" y="14253649"/>
                <a:ext cx="1117481" cy="1128719"/>
              </a:xfrm>
              <a:custGeom>
                <a:avLst/>
                <a:gdLst/>
                <a:ahLst/>
                <a:cxnLst/>
                <a:rect l="l" t="t" r="r" b="b"/>
                <a:pathLst>
                  <a:path w="1117481" h="1128719">
                    <a:moveTo>
                      <a:pt x="0" y="1128719"/>
                    </a:moveTo>
                    <a:lnTo>
                      <a:pt x="0" y="89400"/>
                    </a:lnTo>
                    <a:cubicBezTo>
                      <a:pt x="0" y="65689"/>
                      <a:pt x="9418" y="42951"/>
                      <a:pt x="26184" y="26185"/>
                    </a:cubicBezTo>
                    <a:cubicBezTo>
                      <a:pt x="42949" y="9420"/>
                      <a:pt x="65688" y="0"/>
                      <a:pt x="89398" y="0"/>
                    </a:cubicBezTo>
                    <a:lnTo>
                      <a:pt x="1028083" y="0"/>
                    </a:lnTo>
                    <a:cubicBezTo>
                      <a:pt x="1051793" y="0"/>
                      <a:pt x="1074532" y="9420"/>
                      <a:pt x="1091297" y="26185"/>
                    </a:cubicBezTo>
                    <a:cubicBezTo>
                      <a:pt x="1108063" y="42951"/>
                      <a:pt x="1117481" y="65689"/>
                      <a:pt x="1117481" y="89400"/>
                    </a:cubicBezTo>
                    <a:lnTo>
                      <a:pt x="1117481" y="1128719"/>
                    </a:lnTo>
                    <a:close/>
                  </a:path>
                </a:pathLst>
              </a:custGeom>
              <a:solidFill>
                <a:srgbClr val="101010"/>
              </a:solidFill>
            </p:spPr>
          </p:sp>
          <p:sp>
            <p:nvSpPr>
              <p:cNvPr id="18" name="Freeform 18"/>
              <p:cNvSpPr/>
              <p:nvPr/>
            </p:nvSpPr>
            <p:spPr>
              <a:xfrm>
                <a:off x="7816242" y="11790707"/>
                <a:ext cx="1117481" cy="3591661"/>
              </a:xfrm>
              <a:custGeom>
                <a:avLst/>
                <a:gdLst/>
                <a:ahLst/>
                <a:cxnLst/>
                <a:rect l="l" t="t" r="r" b="b"/>
                <a:pathLst>
                  <a:path w="1117481" h="3591661">
                    <a:moveTo>
                      <a:pt x="0" y="3591661"/>
                    </a:moveTo>
                    <a:lnTo>
                      <a:pt x="0" y="89398"/>
                    </a:lnTo>
                    <a:cubicBezTo>
                      <a:pt x="0" y="40024"/>
                      <a:pt x="40024" y="0"/>
                      <a:pt x="89398" y="0"/>
                    </a:cubicBezTo>
                    <a:lnTo>
                      <a:pt x="1028082" y="0"/>
                    </a:lnTo>
                    <a:cubicBezTo>
                      <a:pt x="1077456" y="0"/>
                      <a:pt x="1117481" y="40024"/>
                      <a:pt x="1117481" y="89398"/>
                    </a:cubicBezTo>
                    <a:lnTo>
                      <a:pt x="1117481" y="3591661"/>
                    </a:lnTo>
                    <a:close/>
                  </a:path>
                </a:pathLst>
              </a:custGeom>
              <a:solidFill>
                <a:srgbClr val="101010"/>
              </a:solidFill>
            </p:spPr>
          </p:sp>
          <p:sp>
            <p:nvSpPr>
              <p:cNvPr id="19" name="Freeform 19"/>
              <p:cNvSpPr/>
              <p:nvPr/>
            </p:nvSpPr>
            <p:spPr>
              <a:xfrm>
                <a:off x="1142881" y="13534610"/>
                <a:ext cx="1117482" cy="1847759"/>
              </a:xfrm>
              <a:custGeom>
                <a:avLst/>
                <a:gdLst/>
                <a:ahLst/>
                <a:cxnLst/>
                <a:rect l="l" t="t" r="r" b="b"/>
                <a:pathLst>
                  <a:path w="1117482" h="1847759">
                    <a:moveTo>
                      <a:pt x="0" y="1847758"/>
                    </a:moveTo>
                    <a:lnTo>
                      <a:pt x="0" y="89399"/>
                    </a:lnTo>
                    <a:cubicBezTo>
                      <a:pt x="0" y="65689"/>
                      <a:pt x="9419" y="42949"/>
                      <a:pt x="26184" y="26184"/>
                    </a:cubicBezTo>
                    <a:cubicBezTo>
                      <a:pt x="42950" y="9419"/>
                      <a:pt x="65689" y="0"/>
                      <a:pt x="89399" y="0"/>
                    </a:cubicBezTo>
                    <a:lnTo>
                      <a:pt x="1028083" y="0"/>
                    </a:lnTo>
                    <a:cubicBezTo>
                      <a:pt x="1051793" y="0"/>
                      <a:pt x="1074532" y="9419"/>
                      <a:pt x="1091298" y="26184"/>
                    </a:cubicBezTo>
                    <a:cubicBezTo>
                      <a:pt x="1108063" y="42950"/>
                      <a:pt x="1117482" y="65689"/>
                      <a:pt x="1117482" y="89399"/>
                    </a:cubicBezTo>
                    <a:lnTo>
                      <a:pt x="1117482" y="1847758"/>
                    </a:lnTo>
                    <a:close/>
                  </a:path>
                </a:pathLst>
              </a:custGeom>
              <a:solidFill>
                <a:srgbClr val="999595"/>
              </a:solidFill>
            </p:spPr>
          </p:sp>
          <p:sp>
            <p:nvSpPr>
              <p:cNvPr id="20" name="Freeform 20"/>
              <p:cNvSpPr/>
              <p:nvPr/>
            </p:nvSpPr>
            <p:spPr>
              <a:xfrm>
                <a:off x="5051002" y="8712668"/>
                <a:ext cx="1117481" cy="6669700"/>
              </a:xfrm>
              <a:custGeom>
                <a:avLst/>
                <a:gdLst/>
                <a:ahLst/>
                <a:cxnLst/>
                <a:rect l="l" t="t" r="r" b="b"/>
                <a:pathLst>
                  <a:path w="1117481" h="6669700">
                    <a:moveTo>
                      <a:pt x="0" y="6669700"/>
                    </a:moveTo>
                    <a:lnTo>
                      <a:pt x="0" y="89399"/>
                    </a:lnTo>
                    <a:cubicBezTo>
                      <a:pt x="0" y="40025"/>
                      <a:pt x="40025" y="0"/>
                      <a:pt x="89399" y="0"/>
                    </a:cubicBezTo>
                    <a:lnTo>
                      <a:pt x="1028083" y="0"/>
                    </a:lnTo>
                    <a:cubicBezTo>
                      <a:pt x="1051793" y="0"/>
                      <a:pt x="1074532" y="9419"/>
                      <a:pt x="1091297" y="26185"/>
                    </a:cubicBezTo>
                    <a:cubicBezTo>
                      <a:pt x="1108063" y="42950"/>
                      <a:pt x="1117482" y="65688"/>
                      <a:pt x="1117482" y="89399"/>
                    </a:cubicBezTo>
                    <a:lnTo>
                      <a:pt x="1117482" y="6669700"/>
                    </a:lnTo>
                    <a:close/>
                  </a:path>
                </a:pathLst>
              </a:custGeom>
              <a:solidFill>
                <a:srgbClr val="999595"/>
              </a:solidFill>
            </p:spPr>
          </p:sp>
          <p:sp>
            <p:nvSpPr>
              <p:cNvPr id="21" name="Freeform 21"/>
              <p:cNvSpPr/>
              <p:nvPr/>
            </p:nvSpPr>
            <p:spPr>
              <a:xfrm>
                <a:off x="8959123" y="6044048"/>
                <a:ext cx="1117481" cy="9338320"/>
              </a:xfrm>
              <a:custGeom>
                <a:avLst/>
                <a:gdLst/>
                <a:ahLst/>
                <a:cxnLst/>
                <a:rect l="l" t="t" r="r" b="b"/>
                <a:pathLst>
                  <a:path w="1117481" h="9338320">
                    <a:moveTo>
                      <a:pt x="0" y="9338320"/>
                    </a:moveTo>
                    <a:lnTo>
                      <a:pt x="0" y="89399"/>
                    </a:lnTo>
                    <a:cubicBezTo>
                      <a:pt x="0" y="40025"/>
                      <a:pt x="40025" y="0"/>
                      <a:pt x="89398" y="0"/>
                    </a:cubicBezTo>
                    <a:lnTo>
                      <a:pt x="1028083" y="0"/>
                    </a:lnTo>
                    <a:cubicBezTo>
                      <a:pt x="1077457" y="0"/>
                      <a:pt x="1117481" y="40025"/>
                      <a:pt x="1117481" y="89399"/>
                    </a:cubicBezTo>
                    <a:lnTo>
                      <a:pt x="1117481" y="9338320"/>
                    </a:lnTo>
                    <a:close/>
                  </a:path>
                </a:pathLst>
              </a:custGeom>
              <a:solidFill>
                <a:srgbClr val="999595"/>
              </a:solidFill>
            </p:spPr>
          </p:sp>
          <p:sp>
            <p:nvSpPr>
              <p:cNvPr id="22" name="Freeform 22"/>
              <p:cNvSpPr/>
              <p:nvPr/>
            </p:nvSpPr>
            <p:spPr>
              <a:xfrm>
                <a:off x="2285763" y="9120522"/>
                <a:ext cx="1117481" cy="6261846"/>
              </a:xfrm>
              <a:custGeom>
                <a:avLst/>
                <a:gdLst/>
                <a:ahLst/>
                <a:cxnLst/>
                <a:rect l="l" t="t" r="r" b="b"/>
                <a:pathLst>
                  <a:path w="1117481" h="6261846">
                    <a:moveTo>
                      <a:pt x="0" y="6261846"/>
                    </a:moveTo>
                    <a:lnTo>
                      <a:pt x="0" y="89398"/>
                    </a:lnTo>
                    <a:cubicBezTo>
                      <a:pt x="0" y="65688"/>
                      <a:pt x="9418" y="42949"/>
                      <a:pt x="26184" y="26184"/>
                    </a:cubicBezTo>
                    <a:cubicBezTo>
                      <a:pt x="42949" y="9418"/>
                      <a:pt x="65688" y="0"/>
                      <a:pt x="89398" y="0"/>
                    </a:cubicBezTo>
                    <a:lnTo>
                      <a:pt x="1028082" y="0"/>
                    </a:lnTo>
                    <a:cubicBezTo>
                      <a:pt x="1077456" y="0"/>
                      <a:pt x="1117481" y="40024"/>
                      <a:pt x="1117481" y="89398"/>
                    </a:cubicBezTo>
                    <a:lnTo>
                      <a:pt x="1117481" y="6261846"/>
                    </a:lnTo>
                    <a:close/>
                  </a:path>
                </a:pathLst>
              </a:custGeom>
              <a:solidFill>
                <a:srgbClr val="FEFFFD"/>
              </a:solidFill>
            </p:spPr>
          </p:sp>
          <p:sp>
            <p:nvSpPr>
              <p:cNvPr id="23" name="Freeform 23"/>
              <p:cNvSpPr/>
              <p:nvPr/>
            </p:nvSpPr>
            <p:spPr>
              <a:xfrm>
                <a:off x="6193884" y="4813459"/>
                <a:ext cx="1117481" cy="10568910"/>
              </a:xfrm>
              <a:custGeom>
                <a:avLst/>
                <a:gdLst/>
                <a:ahLst/>
                <a:cxnLst/>
                <a:rect l="l" t="t" r="r" b="b"/>
                <a:pathLst>
                  <a:path w="1117481" h="10568910">
                    <a:moveTo>
                      <a:pt x="0" y="10568909"/>
                    </a:moveTo>
                    <a:lnTo>
                      <a:pt x="0" y="89398"/>
                    </a:lnTo>
                    <a:cubicBezTo>
                      <a:pt x="0" y="65688"/>
                      <a:pt x="9418" y="42949"/>
                      <a:pt x="26184" y="26184"/>
                    </a:cubicBezTo>
                    <a:cubicBezTo>
                      <a:pt x="42949" y="9418"/>
                      <a:pt x="65688" y="0"/>
                      <a:pt x="89398" y="0"/>
                    </a:cubicBezTo>
                    <a:lnTo>
                      <a:pt x="1028082" y="0"/>
                    </a:lnTo>
                    <a:cubicBezTo>
                      <a:pt x="1051792" y="0"/>
                      <a:pt x="1074531" y="9418"/>
                      <a:pt x="1091296" y="26184"/>
                    </a:cubicBezTo>
                    <a:cubicBezTo>
                      <a:pt x="1108062" y="42949"/>
                      <a:pt x="1117481" y="65688"/>
                      <a:pt x="1117481" y="89398"/>
                    </a:cubicBezTo>
                    <a:lnTo>
                      <a:pt x="1117481" y="10568909"/>
                    </a:lnTo>
                    <a:close/>
                  </a:path>
                </a:pathLst>
              </a:custGeom>
              <a:solidFill>
                <a:srgbClr val="FEFFFD"/>
              </a:solidFill>
            </p:spPr>
          </p:sp>
          <p:sp>
            <p:nvSpPr>
              <p:cNvPr id="24" name="Freeform 24"/>
              <p:cNvSpPr/>
              <p:nvPr/>
            </p:nvSpPr>
            <p:spPr>
              <a:xfrm>
                <a:off x="10102004" y="7891188"/>
                <a:ext cx="1117481" cy="7491180"/>
              </a:xfrm>
              <a:custGeom>
                <a:avLst/>
                <a:gdLst/>
                <a:ahLst/>
                <a:cxnLst/>
                <a:rect l="l" t="t" r="r" b="b"/>
                <a:pathLst>
                  <a:path w="1117481" h="7491180">
                    <a:moveTo>
                      <a:pt x="0" y="7491180"/>
                    </a:moveTo>
                    <a:lnTo>
                      <a:pt x="0" y="89399"/>
                    </a:lnTo>
                    <a:cubicBezTo>
                      <a:pt x="0" y="40025"/>
                      <a:pt x="40025" y="0"/>
                      <a:pt x="89399" y="0"/>
                    </a:cubicBezTo>
                    <a:lnTo>
                      <a:pt x="1028083" y="0"/>
                    </a:lnTo>
                    <a:cubicBezTo>
                      <a:pt x="1077457" y="0"/>
                      <a:pt x="1117482" y="40025"/>
                      <a:pt x="1117482" y="89399"/>
                    </a:cubicBezTo>
                    <a:lnTo>
                      <a:pt x="1117482" y="7491180"/>
                    </a:lnTo>
                    <a:close/>
                  </a:path>
                </a:pathLst>
              </a:custGeom>
              <a:solidFill>
                <a:srgbClr val="FEFFFD"/>
              </a:solidFill>
            </p:spPr>
          </p:sp>
        </p:grpSp>
      </p:grpSp>
      <p:sp>
        <p:nvSpPr>
          <p:cNvPr id="25" name="TextBox 25"/>
          <p:cNvSpPr txBox="1"/>
          <p:nvPr/>
        </p:nvSpPr>
        <p:spPr>
          <a:xfrm>
            <a:off x="10372065" y="4126678"/>
            <a:ext cx="7189246" cy="3039294"/>
          </a:xfrm>
          <a:prstGeom prst="rect">
            <a:avLst/>
          </a:prstGeom>
        </p:spPr>
        <p:txBody>
          <a:bodyPr lIns="0" tIns="0" rIns="0" bIns="0" rtlCol="0" anchor="t">
            <a:spAutoFit/>
          </a:bodyPr>
          <a:lstStyle/>
          <a:p>
            <a:pPr>
              <a:lnSpc>
                <a:spcPts val="7885"/>
              </a:lnSpc>
            </a:pPr>
            <a:r>
              <a:rPr lang="en-US" sz="6571" b="1" dirty="0">
                <a:solidFill>
                  <a:srgbClr val="101010"/>
                </a:solidFill>
                <a:latin typeface="Adelle Sans Devanagari" panose="02000503000000020004" pitchFamily="2" charset="-78"/>
                <a:cs typeface="Adelle Sans Devanagari" panose="02000503000000020004" pitchFamily="2" charset="-78"/>
              </a:rPr>
              <a:t>Depression, Anxiety, Behavior Disorders by Age </a:t>
            </a:r>
          </a:p>
        </p:txBody>
      </p:sp>
      <p:sp>
        <p:nvSpPr>
          <p:cNvPr id="26" name="TextBox 26"/>
          <p:cNvSpPr txBox="1"/>
          <p:nvPr/>
        </p:nvSpPr>
        <p:spPr>
          <a:xfrm>
            <a:off x="1441711" y="8648587"/>
            <a:ext cx="745020" cy="290337"/>
          </a:xfrm>
          <a:prstGeom prst="rect">
            <a:avLst/>
          </a:prstGeom>
        </p:spPr>
        <p:txBody>
          <a:bodyPr lIns="0" tIns="0" rIns="0" bIns="0" rtlCol="0" anchor="t">
            <a:spAutoFit/>
          </a:bodyPr>
          <a:lstStyle/>
          <a:p>
            <a:pPr algn="ctr">
              <a:lnSpc>
                <a:spcPts val="2372"/>
              </a:lnSpc>
            </a:pPr>
            <a:r>
              <a:rPr lang="en-US" sz="1694">
                <a:solidFill>
                  <a:srgbClr val="101010"/>
                </a:solidFill>
                <a:latin typeface="Barlow Light Bold"/>
              </a:rPr>
              <a:t>3-5</a:t>
            </a:r>
          </a:p>
        </p:txBody>
      </p:sp>
      <p:sp>
        <p:nvSpPr>
          <p:cNvPr id="27" name="TextBox 27"/>
          <p:cNvSpPr txBox="1"/>
          <p:nvPr/>
        </p:nvSpPr>
        <p:spPr>
          <a:xfrm>
            <a:off x="2158155" y="8648587"/>
            <a:ext cx="745020" cy="290337"/>
          </a:xfrm>
          <a:prstGeom prst="rect">
            <a:avLst/>
          </a:prstGeom>
        </p:spPr>
        <p:txBody>
          <a:bodyPr lIns="0" tIns="0" rIns="0" bIns="0" rtlCol="0" anchor="t">
            <a:spAutoFit/>
          </a:bodyPr>
          <a:lstStyle/>
          <a:p>
            <a:pPr algn="ctr">
              <a:lnSpc>
                <a:spcPts val="2372"/>
              </a:lnSpc>
            </a:pPr>
            <a:r>
              <a:rPr lang="en-US" sz="1694">
                <a:solidFill>
                  <a:srgbClr val="101010"/>
                </a:solidFill>
                <a:latin typeface="Barlow Light Bold"/>
              </a:rPr>
              <a:t>6-11</a:t>
            </a:r>
          </a:p>
        </p:txBody>
      </p:sp>
      <p:sp>
        <p:nvSpPr>
          <p:cNvPr id="28" name="TextBox 28"/>
          <p:cNvSpPr txBox="1"/>
          <p:nvPr/>
        </p:nvSpPr>
        <p:spPr>
          <a:xfrm>
            <a:off x="2922225" y="8648587"/>
            <a:ext cx="745020" cy="290337"/>
          </a:xfrm>
          <a:prstGeom prst="rect">
            <a:avLst/>
          </a:prstGeom>
        </p:spPr>
        <p:txBody>
          <a:bodyPr lIns="0" tIns="0" rIns="0" bIns="0" rtlCol="0" anchor="t">
            <a:spAutoFit/>
          </a:bodyPr>
          <a:lstStyle/>
          <a:p>
            <a:pPr algn="ctr">
              <a:lnSpc>
                <a:spcPts val="2372"/>
              </a:lnSpc>
            </a:pPr>
            <a:r>
              <a:rPr lang="en-US" sz="1694">
                <a:solidFill>
                  <a:srgbClr val="101010"/>
                </a:solidFill>
                <a:latin typeface="Barlow Light Bold"/>
              </a:rPr>
              <a:t>12-17</a:t>
            </a:r>
          </a:p>
        </p:txBody>
      </p:sp>
      <p:sp>
        <p:nvSpPr>
          <p:cNvPr id="29" name="TextBox 29"/>
          <p:cNvSpPr txBox="1"/>
          <p:nvPr/>
        </p:nvSpPr>
        <p:spPr>
          <a:xfrm>
            <a:off x="3944296" y="8677162"/>
            <a:ext cx="745020" cy="290337"/>
          </a:xfrm>
          <a:prstGeom prst="rect">
            <a:avLst/>
          </a:prstGeom>
        </p:spPr>
        <p:txBody>
          <a:bodyPr lIns="0" tIns="0" rIns="0" bIns="0" rtlCol="0" anchor="t">
            <a:spAutoFit/>
          </a:bodyPr>
          <a:lstStyle/>
          <a:p>
            <a:pPr algn="ctr">
              <a:lnSpc>
                <a:spcPts val="2372"/>
              </a:lnSpc>
            </a:pPr>
            <a:r>
              <a:rPr lang="en-US" sz="1694">
                <a:solidFill>
                  <a:srgbClr val="101010"/>
                </a:solidFill>
                <a:latin typeface="Barlow Light Bold"/>
              </a:rPr>
              <a:t>3-5</a:t>
            </a:r>
          </a:p>
        </p:txBody>
      </p:sp>
      <p:sp>
        <p:nvSpPr>
          <p:cNvPr id="30" name="TextBox 30"/>
          <p:cNvSpPr txBox="1"/>
          <p:nvPr/>
        </p:nvSpPr>
        <p:spPr>
          <a:xfrm>
            <a:off x="4660741" y="8677162"/>
            <a:ext cx="745020" cy="290337"/>
          </a:xfrm>
          <a:prstGeom prst="rect">
            <a:avLst/>
          </a:prstGeom>
        </p:spPr>
        <p:txBody>
          <a:bodyPr lIns="0" tIns="0" rIns="0" bIns="0" rtlCol="0" anchor="t">
            <a:spAutoFit/>
          </a:bodyPr>
          <a:lstStyle/>
          <a:p>
            <a:pPr algn="ctr">
              <a:lnSpc>
                <a:spcPts val="2372"/>
              </a:lnSpc>
            </a:pPr>
            <a:r>
              <a:rPr lang="en-US" sz="1694">
                <a:solidFill>
                  <a:srgbClr val="101010"/>
                </a:solidFill>
                <a:latin typeface="Barlow Light Bold"/>
              </a:rPr>
              <a:t>6-11</a:t>
            </a:r>
          </a:p>
        </p:txBody>
      </p:sp>
      <p:sp>
        <p:nvSpPr>
          <p:cNvPr id="31" name="TextBox 31"/>
          <p:cNvSpPr txBox="1"/>
          <p:nvPr/>
        </p:nvSpPr>
        <p:spPr>
          <a:xfrm>
            <a:off x="5424811" y="8677162"/>
            <a:ext cx="745020" cy="290337"/>
          </a:xfrm>
          <a:prstGeom prst="rect">
            <a:avLst/>
          </a:prstGeom>
        </p:spPr>
        <p:txBody>
          <a:bodyPr lIns="0" tIns="0" rIns="0" bIns="0" rtlCol="0" anchor="t">
            <a:spAutoFit/>
          </a:bodyPr>
          <a:lstStyle/>
          <a:p>
            <a:pPr algn="ctr">
              <a:lnSpc>
                <a:spcPts val="2372"/>
              </a:lnSpc>
            </a:pPr>
            <a:r>
              <a:rPr lang="en-US" sz="1694">
                <a:solidFill>
                  <a:srgbClr val="101010"/>
                </a:solidFill>
                <a:latin typeface="Barlow Light Bold"/>
              </a:rPr>
              <a:t>12-17</a:t>
            </a:r>
          </a:p>
        </p:txBody>
      </p:sp>
      <p:sp>
        <p:nvSpPr>
          <p:cNvPr id="32" name="TextBox 32"/>
          <p:cNvSpPr txBox="1"/>
          <p:nvPr/>
        </p:nvSpPr>
        <p:spPr>
          <a:xfrm>
            <a:off x="6500604" y="8658112"/>
            <a:ext cx="745020" cy="290337"/>
          </a:xfrm>
          <a:prstGeom prst="rect">
            <a:avLst/>
          </a:prstGeom>
        </p:spPr>
        <p:txBody>
          <a:bodyPr lIns="0" tIns="0" rIns="0" bIns="0" rtlCol="0" anchor="t">
            <a:spAutoFit/>
          </a:bodyPr>
          <a:lstStyle/>
          <a:p>
            <a:pPr algn="ctr">
              <a:lnSpc>
                <a:spcPts val="2372"/>
              </a:lnSpc>
            </a:pPr>
            <a:r>
              <a:rPr lang="en-US" sz="1694">
                <a:solidFill>
                  <a:srgbClr val="101010"/>
                </a:solidFill>
                <a:latin typeface="Barlow Light Bold"/>
              </a:rPr>
              <a:t>3-5</a:t>
            </a:r>
          </a:p>
        </p:txBody>
      </p:sp>
      <p:sp>
        <p:nvSpPr>
          <p:cNvPr id="33" name="TextBox 33"/>
          <p:cNvSpPr txBox="1"/>
          <p:nvPr/>
        </p:nvSpPr>
        <p:spPr>
          <a:xfrm>
            <a:off x="7217049" y="8658112"/>
            <a:ext cx="745020" cy="290337"/>
          </a:xfrm>
          <a:prstGeom prst="rect">
            <a:avLst/>
          </a:prstGeom>
        </p:spPr>
        <p:txBody>
          <a:bodyPr lIns="0" tIns="0" rIns="0" bIns="0" rtlCol="0" anchor="t">
            <a:spAutoFit/>
          </a:bodyPr>
          <a:lstStyle/>
          <a:p>
            <a:pPr algn="ctr">
              <a:lnSpc>
                <a:spcPts val="2372"/>
              </a:lnSpc>
            </a:pPr>
            <a:r>
              <a:rPr lang="en-US" sz="1694">
                <a:solidFill>
                  <a:srgbClr val="101010"/>
                </a:solidFill>
                <a:latin typeface="Barlow Light Bold"/>
              </a:rPr>
              <a:t>6-11</a:t>
            </a:r>
          </a:p>
        </p:txBody>
      </p:sp>
      <p:sp>
        <p:nvSpPr>
          <p:cNvPr id="34" name="TextBox 34"/>
          <p:cNvSpPr txBox="1"/>
          <p:nvPr/>
        </p:nvSpPr>
        <p:spPr>
          <a:xfrm>
            <a:off x="7981119" y="8658112"/>
            <a:ext cx="745020" cy="290337"/>
          </a:xfrm>
          <a:prstGeom prst="rect">
            <a:avLst/>
          </a:prstGeom>
        </p:spPr>
        <p:txBody>
          <a:bodyPr lIns="0" tIns="0" rIns="0" bIns="0" rtlCol="0" anchor="t">
            <a:spAutoFit/>
          </a:bodyPr>
          <a:lstStyle/>
          <a:p>
            <a:pPr algn="ctr">
              <a:lnSpc>
                <a:spcPts val="2372"/>
              </a:lnSpc>
            </a:pPr>
            <a:r>
              <a:rPr lang="en-US" sz="1694">
                <a:solidFill>
                  <a:srgbClr val="101010"/>
                </a:solidFill>
                <a:latin typeface="Barlow Light Bold"/>
              </a:rPr>
              <a:t>12-17</a:t>
            </a:r>
          </a:p>
        </p:txBody>
      </p:sp>
      <p:sp>
        <p:nvSpPr>
          <p:cNvPr id="35" name="TextBox 35"/>
          <p:cNvSpPr txBox="1"/>
          <p:nvPr/>
        </p:nvSpPr>
        <p:spPr>
          <a:xfrm>
            <a:off x="1537169" y="9021497"/>
            <a:ext cx="2130076" cy="425981"/>
          </a:xfrm>
          <a:prstGeom prst="rect">
            <a:avLst/>
          </a:prstGeom>
        </p:spPr>
        <p:txBody>
          <a:bodyPr lIns="0" tIns="0" rIns="0" bIns="0" rtlCol="0" anchor="t">
            <a:spAutoFit/>
          </a:bodyPr>
          <a:lstStyle/>
          <a:p>
            <a:pPr algn="ctr">
              <a:lnSpc>
                <a:spcPts val="3558"/>
              </a:lnSpc>
            </a:pPr>
            <a:r>
              <a:rPr lang="en-US" sz="2541">
                <a:solidFill>
                  <a:srgbClr val="101010"/>
                </a:solidFill>
                <a:latin typeface="Barlow Light Bold"/>
              </a:rPr>
              <a:t>Depression</a:t>
            </a:r>
          </a:p>
        </p:txBody>
      </p:sp>
      <p:sp>
        <p:nvSpPr>
          <p:cNvPr id="36" name="TextBox 36"/>
          <p:cNvSpPr txBox="1"/>
          <p:nvPr/>
        </p:nvSpPr>
        <p:spPr>
          <a:xfrm>
            <a:off x="4039755" y="9021497"/>
            <a:ext cx="2130076" cy="425981"/>
          </a:xfrm>
          <a:prstGeom prst="rect">
            <a:avLst/>
          </a:prstGeom>
        </p:spPr>
        <p:txBody>
          <a:bodyPr lIns="0" tIns="0" rIns="0" bIns="0" rtlCol="0" anchor="t">
            <a:spAutoFit/>
          </a:bodyPr>
          <a:lstStyle/>
          <a:p>
            <a:pPr algn="ctr">
              <a:lnSpc>
                <a:spcPts val="3558"/>
              </a:lnSpc>
            </a:pPr>
            <a:r>
              <a:rPr lang="en-US" sz="2541">
                <a:solidFill>
                  <a:srgbClr val="101010"/>
                </a:solidFill>
                <a:latin typeface="Barlow Light Bold"/>
              </a:rPr>
              <a:t>Anxiety</a:t>
            </a:r>
          </a:p>
        </p:txBody>
      </p:sp>
      <p:sp>
        <p:nvSpPr>
          <p:cNvPr id="37" name="TextBox 37"/>
          <p:cNvSpPr txBox="1"/>
          <p:nvPr/>
        </p:nvSpPr>
        <p:spPr>
          <a:xfrm>
            <a:off x="6169831" y="9021497"/>
            <a:ext cx="3058300" cy="425981"/>
          </a:xfrm>
          <a:prstGeom prst="rect">
            <a:avLst/>
          </a:prstGeom>
        </p:spPr>
        <p:txBody>
          <a:bodyPr lIns="0" tIns="0" rIns="0" bIns="0" rtlCol="0" anchor="t">
            <a:spAutoFit/>
          </a:bodyPr>
          <a:lstStyle/>
          <a:p>
            <a:pPr algn="ctr">
              <a:lnSpc>
                <a:spcPts val="3558"/>
              </a:lnSpc>
            </a:pPr>
            <a:r>
              <a:rPr lang="en-US" sz="2541">
                <a:solidFill>
                  <a:srgbClr val="101010"/>
                </a:solidFill>
                <a:latin typeface="Barlow Light Bold"/>
              </a:rPr>
              <a:t>Behavior Disorders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7612" r="28100"/>
          <a:stretch>
            <a:fillRect/>
          </a:stretch>
        </p:blipFill>
        <p:spPr>
          <a:xfrm>
            <a:off x="9906000" y="0"/>
            <a:ext cx="8382000" cy="10287000"/>
          </a:xfrm>
          <a:prstGeom prst="rect">
            <a:avLst/>
          </a:prstGeom>
        </p:spPr>
      </p:pic>
      <p:sp>
        <p:nvSpPr>
          <p:cNvPr id="3" name="TextBox 3"/>
          <p:cNvSpPr txBox="1"/>
          <p:nvPr/>
        </p:nvSpPr>
        <p:spPr>
          <a:xfrm>
            <a:off x="1436711" y="2490054"/>
            <a:ext cx="7048972" cy="3308598"/>
          </a:xfrm>
          <a:prstGeom prst="rect">
            <a:avLst/>
          </a:prstGeom>
        </p:spPr>
        <p:txBody>
          <a:bodyPr lIns="0" tIns="0" rIns="0" bIns="0" rtlCol="0" anchor="t">
            <a:spAutoFit/>
          </a:bodyPr>
          <a:lstStyle/>
          <a:p>
            <a:pPr>
              <a:lnSpc>
                <a:spcPts val="8640"/>
              </a:lnSpc>
            </a:pPr>
            <a:r>
              <a:rPr lang="en-US" sz="6600" b="1" dirty="0">
                <a:solidFill>
                  <a:srgbClr val="FEFFFD"/>
                </a:solidFill>
                <a:latin typeface="Adelle Sans Devanagari" panose="02000503000000020004" pitchFamily="2" charset="-78"/>
                <a:cs typeface="Adelle Sans Devanagari" panose="02000503000000020004" pitchFamily="2" charset="-78"/>
              </a:rPr>
              <a:t>When did mental illness begin to skyrocket?</a:t>
            </a:r>
          </a:p>
        </p:txBody>
      </p:sp>
      <p:sp>
        <p:nvSpPr>
          <p:cNvPr id="4" name="TextBox 4"/>
          <p:cNvSpPr txBox="1"/>
          <p:nvPr/>
        </p:nvSpPr>
        <p:spPr>
          <a:xfrm>
            <a:off x="1436711" y="5905429"/>
            <a:ext cx="7048972" cy="2359620"/>
          </a:xfrm>
          <a:prstGeom prst="rect">
            <a:avLst/>
          </a:prstGeom>
        </p:spPr>
        <p:txBody>
          <a:bodyPr lIns="0" tIns="0" rIns="0" bIns="0" rtlCol="0" anchor="t">
            <a:spAutoFit/>
          </a:bodyPr>
          <a:lstStyle/>
          <a:p>
            <a:pPr>
              <a:lnSpc>
                <a:spcPts val="4620"/>
              </a:lnSpc>
            </a:pPr>
            <a:r>
              <a:rPr lang="en-US" sz="3200" dirty="0">
                <a:solidFill>
                  <a:srgbClr val="FEFFFD"/>
                </a:solidFill>
                <a:latin typeface="Adelle Sans Devanagari Light" panose="02000503000000020004" pitchFamily="2" charset="-78"/>
                <a:cs typeface="Adelle Sans Devanagari Light" panose="02000503000000020004" pitchFamily="2" charset="-78"/>
              </a:rPr>
              <a:t>• 2012</a:t>
            </a:r>
          </a:p>
          <a:p>
            <a:pPr>
              <a:lnSpc>
                <a:spcPts val="4620"/>
              </a:lnSpc>
            </a:pPr>
            <a:r>
              <a:rPr lang="en-US" sz="3200" dirty="0">
                <a:solidFill>
                  <a:srgbClr val="FEFFFD"/>
                </a:solidFill>
                <a:latin typeface="Adelle Sans Devanagari Light" panose="02000503000000020004" pitchFamily="2" charset="-78"/>
                <a:cs typeface="Adelle Sans Devanagari Light" panose="02000503000000020004" pitchFamily="2" charset="-78"/>
              </a:rPr>
              <a:t>• ½ of Americans in 2012 owned a smartphone</a:t>
            </a:r>
          </a:p>
          <a:p>
            <a:pPr>
              <a:lnSpc>
                <a:spcPts val="4620"/>
              </a:lnSpc>
            </a:pPr>
            <a:r>
              <a:rPr lang="en-US" sz="3200" dirty="0">
                <a:solidFill>
                  <a:srgbClr val="FEFFFD"/>
                </a:solidFill>
                <a:latin typeface="Adelle Sans Devanagari Light" panose="02000503000000020004" pitchFamily="2" charset="-78"/>
                <a:cs typeface="Adelle Sans Devanagari Light" panose="02000503000000020004" pitchFamily="2" charset="-78"/>
              </a:rPr>
              <a:t>• Increased further after that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4431" b="1140"/>
          <a:stretch>
            <a:fillRect/>
          </a:stretch>
        </p:blipFill>
        <p:spPr>
          <a:xfrm>
            <a:off x="0" y="0"/>
            <a:ext cx="18288000" cy="10287000"/>
          </a:xfrm>
          <a:prstGeom prst="rect">
            <a:avLst/>
          </a:prstGeom>
        </p:spPr>
      </p:pic>
      <p:grpSp>
        <p:nvGrpSpPr>
          <p:cNvPr id="3" name="Group 3"/>
          <p:cNvGrpSpPr/>
          <p:nvPr/>
        </p:nvGrpSpPr>
        <p:grpSpPr>
          <a:xfrm>
            <a:off x="3591810" y="4669513"/>
            <a:ext cx="4448813" cy="3086100"/>
            <a:chOff x="0" y="0"/>
            <a:chExt cx="1171704" cy="812800"/>
          </a:xfrm>
        </p:grpSpPr>
        <p:sp>
          <p:nvSpPr>
            <p:cNvPr id="4" name="Freeform 4"/>
            <p:cNvSpPr/>
            <p:nvPr/>
          </p:nvSpPr>
          <p:spPr>
            <a:xfrm>
              <a:off x="0" y="0"/>
              <a:ext cx="1171704" cy="812800"/>
            </a:xfrm>
            <a:custGeom>
              <a:avLst/>
              <a:gdLst/>
              <a:ahLst/>
              <a:cxnLst/>
              <a:rect l="l" t="t" r="r" b="b"/>
              <a:pathLst>
                <a:path w="1171704" h="812800">
                  <a:moveTo>
                    <a:pt x="64388" y="0"/>
                  </a:moveTo>
                  <a:lnTo>
                    <a:pt x="1107316" y="0"/>
                  </a:lnTo>
                  <a:cubicBezTo>
                    <a:pt x="1124392" y="0"/>
                    <a:pt x="1140770" y="6784"/>
                    <a:pt x="1152845" y="18859"/>
                  </a:cubicBezTo>
                  <a:cubicBezTo>
                    <a:pt x="1164920" y="30934"/>
                    <a:pt x="1171704" y="47311"/>
                    <a:pt x="1171704" y="64388"/>
                  </a:cubicBezTo>
                  <a:lnTo>
                    <a:pt x="1171704" y="748412"/>
                  </a:lnTo>
                  <a:cubicBezTo>
                    <a:pt x="1171704" y="783972"/>
                    <a:pt x="1142876" y="812800"/>
                    <a:pt x="1107316" y="812800"/>
                  </a:cubicBezTo>
                  <a:lnTo>
                    <a:pt x="64388" y="812800"/>
                  </a:lnTo>
                  <a:cubicBezTo>
                    <a:pt x="28828" y="812800"/>
                    <a:pt x="0" y="783972"/>
                    <a:pt x="0" y="748412"/>
                  </a:cubicBezTo>
                  <a:lnTo>
                    <a:pt x="0" y="64388"/>
                  </a:lnTo>
                  <a:cubicBezTo>
                    <a:pt x="0" y="28828"/>
                    <a:pt x="28828" y="0"/>
                    <a:pt x="64388" y="0"/>
                  </a:cubicBezTo>
                  <a:close/>
                </a:path>
              </a:pathLst>
            </a:custGeom>
            <a:solidFill>
              <a:srgbClr val="FFFFFF"/>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372"/>
                </a:lnSpc>
              </a:pPr>
              <a:endParaRPr/>
            </a:p>
          </p:txBody>
        </p:sp>
      </p:grpSp>
      <p:sp>
        <p:nvSpPr>
          <p:cNvPr id="6" name="TextBox 6"/>
          <p:cNvSpPr txBox="1"/>
          <p:nvPr/>
        </p:nvSpPr>
        <p:spPr>
          <a:xfrm>
            <a:off x="1774179" y="2916363"/>
            <a:ext cx="14739642" cy="953540"/>
          </a:xfrm>
          <a:prstGeom prst="rect">
            <a:avLst/>
          </a:prstGeom>
        </p:spPr>
        <p:txBody>
          <a:bodyPr lIns="0" tIns="0" rIns="0" bIns="0" rtlCol="0" anchor="t">
            <a:spAutoFit/>
          </a:bodyPr>
          <a:lstStyle/>
          <a:p>
            <a:pPr algn="ctr">
              <a:lnSpc>
                <a:spcPts val="7370"/>
              </a:lnSpc>
            </a:pPr>
            <a:r>
              <a:rPr lang="en-US" sz="6142" b="1" dirty="0">
                <a:solidFill>
                  <a:srgbClr val="FEFFFD"/>
                </a:solidFill>
                <a:latin typeface="Adelle Sans Devanagari" panose="02000503000000020004" pitchFamily="2" charset="-78"/>
                <a:cs typeface="Adelle Sans Devanagari" panose="02000503000000020004" pitchFamily="2" charset="-78"/>
              </a:rPr>
              <a:t>There were 2 pandemics in 2020 to 2022</a:t>
            </a:r>
          </a:p>
        </p:txBody>
      </p:sp>
      <p:grpSp>
        <p:nvGrpSpPr>
          <p:cNvPr id="7" name="Group 7"/>
          <p:cNvGrpSpPr/>
          <p:nvPr/>
        </p:nvGrpSpPr>
        <p:grpSpPr>
          <a:xfrm>
            <a:off x="9372806" y="4669513"/>
            <a:ext cx="4448813" cy="3086100"/>
            <a:chOff x="0" y="0"/>
            <a:chExt cx="1171704" cy="812800"/>
          </a:xfrm>
        </p:grpSpPr>
        <p:sp>
          <p:nvSpPr>
            <p:cNvPr id="8" name="Freeform 8"/>
            <p:cNvSpPr/>
            <p:nvPr/>
          </p:nvSpPr>
          <p:spPr>
            <a:xfrm>
              <a:off x="0" y="0"/>
              <a:ext cx="1171704" cy="812800"/>
            </a:xfrm>
            <a:custGeom>
              <a:avLst/>
              <a:gdLst/>
              <a:ahLst/>
              <a:cxnLst/>
              <a:rect l="l" t="t" r="r" b="b"/>
              <a:pathLst>
                <a:path w="1171704" h="812800">
                  <a:moveTo>
                    <a:pt x="64388" y="0"/>
                  </a:moveTo>
                  <a:lnTo>
                    <a:pt x="1107316" y="0"/>
                  </a:lnTo>
                  <a:cubicBezTo>
                    <a:pt x="1124392" y="0"/>
                    <a:pt x="1140770" y="6784"/>
                    <a:pt x="1152845" y="18859"/>
                  </a:cubicBezTo>
                  <a:cubicBezTo>
                    <a:pt x="1164920" y="30934"/>
                    <a:pt x="1171704" y="47311"/>
                    <a:pt x="1171704" y="64388"/>
                  </a:cubicBezTo>
                  <a:lnTo>
                    <a:pt x="1171704" y="748412"/>
                  </a:lnTo>
                  <a:cubicBezTo>
                    <a:pt x="1171704" y="783972"/>
                    <a:pt x="1142876" y="812800"/>
                    <a:pt x="1107316" y="812800"/>
                  </a:cubicBezTo>
                  <a:lnTo>
                    <a:pt x="64388" y="812800"/>
                  </a:lnTo>
                  <a:cubicBezTo>
                    <a:pt x="28828" y="812800"/>
                    <a:pt x="0" y="783972"/>
                    <a:pt x="0" y="748412"/>
                  </a:cubicBezTo>
                  <a:lnTo>
                    <a:pt x="0" y="64388"/>
                  </a:lnTo>
                  <a:cubicBezTo>
                    <a:pt x="0" y="28828"/>
                    <a:pt x="28828" y="0"/>
                    <a:pt x="64388" y="0"/>
                  </a:cubicBezTo>
                  <a:close/>
                </a:path>
              </a:pathLst>
            </a:custGeom>
            <a:solidFill>
              <a:srgbClr val="FFFFFF"/>
            </a:solidFill>
          </p:spPr>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2372"/>
                </a:lnSpc>
              </a:pPr>
              <a:endParaRPr/>
            </a:p>
          </p:txBody>
        </p:sp>
      </p:grpSp>
      <p:sp>
        <p:nvSpPr>
          <p:cNvPr id="10" name="TextBox 10"/>
          <p:cNvSpPr txBox="1"/>
          <p:nvPr/>
        </p:nvSpPr>
        <p:spPr>
          <a:xfrm>
            <a:off x="4012760" y="5697873"/>
            <a:ext cx="3606913" cy="1010329"/>
          </a:xfrm>
          <a:prstGeom prst="rect">
            <a:avLst/>
          </a:prstGeom>
        </p:spPr>
        <p:txBody>
          <a:bodyPr lIns="0" tIns="0" rIns="0" bIns="0" rtlCol="0" anchor="t">
            <a:spAutoFit/>
          </a:bodyPr>
          <a:lstStyle/>
          <a:p>
            <a:pPr algn="ctr">
              <a:lnSpc>
                <a:spcPts val="7864"/>
              </a:lnSpc>
            </a:pPr>
            <a:r>
              <a:rPr lang="en-US" sz="6554" b="1" dirty="0">
                <a:solidFill>
                  <a:srgbClr val="2E2D2D"/>
                </a:solidFill>
                <a:latin typeface="Adelle Sans Devanagari" panose="02000503000000020004" pitchFamily="2" charset="-78"/>
                <a:cs typeface="Adelle Sans Devanagari" panose="02000503000000020004" pitchFamily="2" charset="-78"/>
              </a:rPr>
              <a:t>COVID</a:t>
            </a:r>
          </a:p>
        </p:txBody>
      </p:sp>
      <p:sp>
        <p:nvSpPr>
          <p:cNvPr id="11" name="TextBox 11"/>
          <p:cNvSpPr txBox="1"/>
          <p:nvPr/>
        </p:nvSpPr>
        <p:spPr>
          <a:xfrm>
            <a:off x="10157715" y="5411811"/>
            <a:ext cx="2878994" cy="1615827"/>
          </a:xfrm>
          <a:prstGeom prst="rect">
            <a:avLst/>
          </a:prstGeom>
        </p:spPr>
        <p:txBody>
          <a:bodyPr lIns="0" tIns="0" rIns="0" bIns="0" rtlCol="0" anchor="t">
            <a:spAutoFit/>
          </a:bodyPr>
          <a:lstStyle/>
          <a:p>
            <a:pPr algn="ctr">
              <a:lnSpc>
                <a:spcPts val="6277"/>
              </a:lnSpc>
            </a:pPr>
            <a:r>
              <a:rPr lang="en-US" sz="5231" b="1" dirty="0">
                <a:solidFill>
                  <a:srgbClr val="2E2D2D"/>
                </a:solidFill>
                <a:latin typeface="Adelle Sans Devanagari" panose="02000503000000020004" pitchFamily="2" charset="-78"/>
                <a:cs typeface="Adelle Sans Devanagari" panose="02000503000000020004" pitchFamily="2" charset="-78"/>
              </a:rPr>
              <a:t>Mental Illness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9386" r="41710"/>
          <a:stretch>
            <a:fillRect/>
          </a:stretch>
        </p:blipFill>
        <p:spPr>
          <a:xfrm>
            <a:off x="10708298" y="-59055"/>
            <a:ext cx="7589227" cy="10346055"/>
          </a:xfrm>
          <a:prstGeom prst="rect">
            <a:avLst/>
          </a:prstGeom>
        </p:spPr>
      </p:pic>
      <p:sp>
        <p:nvSpPr>
          <p:cNvPr id="3" name="TextBox 3"/>
          <p:cNvSpPr txBox="1"/>
          <p:nvPr/>
        </p:nvSpPr>
        <p:spPr>
          <a:xfrm>
            <a:off x="885734" y="1866900"/>
            <a:ext cx="7724866" cy="2558264"/>
          </a:xfrm>
          <a:prstGeom prst="rect">
            <a:avLst/>
          </a:prstGeom>
        </p:spPr>
        <p:txBody>
          <a:bodyPr wrap="square" lIns="0" tIns="0" rIns="0" bIns="0" rtlCol="0" anchor="t">
            <a:spAutoFit/>
          </a:bodyPr>
          <a:lstStyle/>
          <a:p>
            <a:pPr>
              <a:lnSpc>
                <a:spcPts val="9885"/>
              </a:lnSpc>
            </a:pPr>
            <a:r>
              <a:rPr lang="en-US" sz="8747" b="1" dirty="0">
                <a:solidFill>
                  <a:srgbClr val="101010"/>
                </a:solidFill>
                <a:latin typeface="Adelle Sans Devanagari" panose="02000503000000020004" pitchFamily="2" charset="-78"/>
                <a:cs typeface="Adelle Sans Devanagari" panose="02000503000000020004" pitchFamily="2" charset="-78"/>
              </a:rPr>
              <a:t>Monitoring the Future</a:t>
            </a:r>
          </a:p>
        </p:txBody>
      </p:sp>
      <p:sp>
        <p:nvSpPr>
          <p:cNvPr id="4" name="TextBox 4"/>
          <p:cNvSpPr txBox="1"/>
          <p:nvPr/>
        </p:nvSpPr>
        <p:spPr>
          <a:xfrm>
            <a:off x="885734" y="4425164"/>
            <a:ext cx="9096466" cy="4679486"/>
          </a:xfrm>
          <a:prstGeom prst="rect">
            <a:avLst/>
          </a:prstGeom>
        </p:spPr>
        <p:txBody>
          <a:bodyPr wrap="square" lIns="0" tIns="0" rIns="0" bIns="0" rtlCol="0" anchor="t">
            <a:spAutoFit/>
          </a:bodyPr>
          <a:lstStyle/>
          <a:p>
            <a:pPr>
              <a:lnSpc>
                <a:spcPts val="4643"/>
              </a:lnSpc>
            </a:pPr>
            <a:r>
              <a:rPr lang="en-US" sz="2800" dirty="0">
                <a:solidFill>
                  <a:srgbClr val="101010"/>
                </a:solidFill>
                <a:latin typeface="Adelle Sans Devanagari Light" panose="02000503000000020004" pitchFamily="2" charset="-78"/>
                <a:cs typeface="Adelle Sans Devanagari Light" panose="02000503000000020004" pitchFamily="2" charset="-78"/>
              </a:rPr>
              <a:t>• A major longitudinal study looked at the lives of more than a million young people.</a:t>
            </a:r>
          </a:p>
          <a:p>
            <a:pPr>
              <a:lnSpc>
                <a:spcPts val="4643"/>
              </a:lnSpc>
            </a:pPr>
            <a:r>
              <a:rPr lang="en-US" sz="2800" dirty="0">
                <a:solidFill>
                  <a:srgbClr val="101010"/>
                </a:solidFill>
                <a:latin typeface="Adelle Sans Devanagari Light" panose="02000503000000020004" pitchFamily="2" charset="-78"/>
                <a:cs typeface="Adelle Sans Devanagari Light" panose="02000503000000020004" pitchFamily="2" charset="-78"/>
              </a:rPr>
              <a:t>• Teens who spend large amounts of time glued to phone and computer screens are markedly less happy than those who prefer “real-world” activities and interactions.</a:t>
            </a:r>
          </a:p>
          <a:p>
            <a:pPr>
              <a:lnSpc>
                <a:spcPts val="4643"/>
              </a:lnSpc>
            </a:pPr>
            <a:r>
              <a:rPr lang="en-US" sz="2800" dirty="0">
                <a:solidFill>
                  <a:srgbClr val="101010"/>
                </a:solidFill>
                <a:latin typeface="Adelle Sans Devanagari Light" panose="02000503000000020004" pitchFamily="2" charset="-78"/>
                <a:cs typeface="Adelle Sans Devanagari Light" panose="02000503000000020004" pitchFamily="2" charset="-78"/>
              </a:rPr>
              <a:t>• Social media, texting, video chatting, and multiplatform video games were all associated with decreased happiness.</a:t>
            </a:r>
          </a:p>
        </p:txBody>
      </p:sp>
    </p:spTree>
    <p:extLst>
      <p:ext uri="{BB962C8B-B14F-4D97-AF65-F5344CB8AC3E}">
        <p14:creationId xmlns:p14="http://schemas.microsoft.com/office/powerpoint/2010/main" val="25507802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5564" r="25564"/>
          <a:stretch>
            <a:fillRect/>
          </a:stretch>
        </p:blipFill>
        <p:spPr>
          <a:xfrm>
            <a:off x="10708298" y="-59055"/>
            <a:ext cx="7589227" cy="10346055"/>
          </a:xfrm>
          <a:prstGeom prst="rect">
            <a:avLst/>
          </a:prstGeom>
        </p:spPr>
      </p:pic>
      <p:sp>
        <p:nvSpPr>
          <p:cNvPr id="3" name="TextBox 3"/>
          <p:cNvSpPr txBox="1"/>
          <p:nvPr/>
        </p:nvSpPr>
        <p:spPr>
          <a:xfrm>
            <a:off x="885735" y="1790700"/>
            <a:ext cx="7916756" cy="2558264"/>
          </a:xfrm>
          <a:prstGeom prst="rect">
            <a:avLst/>
          </a:prstGeom>
        </p:spPr>
        <p:txBody>
          <a:bodyPr lIns="0" tIns="0" rIns="0" bIns="0" rtlCol="0" anchor="t">
            <a:spAutoFit/>
          </a:bodyPr>
          <a:lstStyle/>
          <a:p>
            <a:pPr>
              <a:lnSpc>
                <a:spcPts val="9885"/>
              </a:lnSpc>
            </a:pPr>
            <a:r>
              <a:rPr lang="en-US" sz="8747" b="1" dirty="0">
                <a:solidFill>
                  <a:srgbClr val="101010"/>
                </a:solidFill>
                <a:latin typeface="Adelle Sans Devanagari" panose="02000503000000020004" pitchFamily="2" charset="-78"/>
                <a:cs typeface="Adelle Sans Devanagari" panose="02000503000000020004" pitchFamily="2" charset="-78"/>
              </a:rPr>
              <a:t>Monitoring the Future</a:t>
            </a:r>
          </a:p>
        </p:txBody>
      </p:sp>
      <p:sp>
        <p:nvSpPr>
          <p:cNvPr id="4" name="TextBox 4"/>
          <p:cNvSpPr txBox="1"/>
          <p:nvPr/>
        </p:nvSpPr>
        <p:spPr>
          <a:xfrm>
            <a:off x="885735" y="4348964"/>
            <a:ext cx="8715466" cy="4719241"/>
          </a:xfrm>
          <a:prstGeom prst="rect">
            <a:avLst/>
          </a:prstGeom>
        </p:spPr>
        <p:txBody>
          <a:bodyPr wrap="square" lIns="0" tIns="0" rIns="0" bIns="0" rtlCol="0" anchor="t">
            <a:spAutoFit/>
          </a:bodyPr>
          <a:lstStyle/>
          <a:p>
            <a:pPr>
              <a:lnSpc>
                <a:spcPts val="4643"/>
              </a:lnSpc>
            </a:pPr>
            <a:r>
              <a:rPr lang="en-US" sz="2800" dirty="0">
                <a:solidFill>
                  <a:srgbClr val="101010"/>
                </a:solidFill>
                <a:latin typeface="Adelle Sans Devanagari Light" panose="02000503000000020004" pitchFamily="2" charset="-78"/>
                <a:cs typeface="Adelle Sans Devanagari Light" panose="02000503000000020004" pitchFamily="2" charset="-78"/>
              </a:rPr>
              <a:t>• Youth who invested more time in non-screen activities, such as playing sports, reading newspapers, and engaging in face-to-face social interactions were significantly happier.</a:t>
            </a:r>
          </a:p>
          <a:p>
            <a:pPr>
              <a:lnSpc>
                <a:spcPts val="4643"/>
              </a:lnSpc>
            </a:pPr>
            <a:r>
              <a:rPr lang="en-US" sz="2800" dirty="0">
                <a:solidFill>
                  <a:srgbClr val="101010"/>
                </a:solidFill>
                <a:latin typeface="Adelle Sans Devanagari Light" panose="02000503000000020004" pitchFamily="2" charset="-78"/>
                <a:cs typeface="Adelle Sans Devanagari Light" panose="02000503000000020004" pitchFamily="2" charset="-78"/>
              </a:rPr>
              <a:t>• The life satisfaction, self-worth, and happiness of young people in the US plummeted after 2012, the year when the proportion of Americans owning a smartphone rose above 50%.</a:t>
            </a:r>
          </a:p>
        </p:txBody>
      </p:sp>
    </p:spTree>
    <p:extLst>
      <p:ext uri="{BB962C8B-B14F-4D97-AF65-F5344CB8AC3E}">
        <p14:creationId xmlns:p14="http://schemas.microsoft.com/office/powerpoint/2010/main" val="26996736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327" r="27339"/>
          <a:stretch>
            <a:fillRect/>
          </a:stretch>
        </p:blipFill>
        <p:spPr>
          <a:xfrm>
            <a:off x="0" y="0"/>
            <a:ext cx="18288000" cy="10287000"/>
          </a:xfrm>
          <a:prstGeom prst="rect">
            <a:avLst/>
          </a:prstGeom>
        </p:spPr>
      </p:pic>
      <p:sp>
        <p:nvSpPr>
          <p:cNvPr id="3" name="TextBox 3"/>
          <p:cNvSpPr txBox="1"/>
          <p:nvPr/>
        </p:nvSpPr>
        <p:spPr>
          <a:xfrm>
            <a:off x="8188874" y="3314700"/>
            <a:ext cx="8398944" cy="2632131"/>
          </a:xfrm>
          <a:prstGeom prst="rect">
            <a:avLst/>
          </a:prstGeom>
        </p:spPr>
        <p:txBody>
          <a:bodyPr lIns="0" tIns="0" rIns="0" bIns="0" rtlCol="0" anchor="t">
            <a:spAutoFit/>
          </a:bodyPr>
          <a:lstStyle/>
          <a:p>
            <a:pPr>
              <a:lnSpc>
                <a:spcPts val="10070"/>
              </a:lnSpc>
            </a:pPr>
            <a:r>
              <a:rPr lang="en-US" sz="9500" b="1" dirty="0">
                <a:solidFill>
                  <a:srgbClr val="FEFFFD"/>
                </a:solidFill>
                <a:latin typeface="Adelle Sans Devanagari" panose="02000503000000020004" pitchFamily="2" charset="-78"/>
                <a:cs typeface="Adelle Sans Devanagari" panose="02000503000000020004" pitchFamily="2" charset="-78"/>
              </a:rPr>
              <a:t>Measuring happiness</a:t>
            </a:r>
          </a:p>
        </p:txBody>
      </p:sp>
      <p:sp>
        <p:nvSpPr>
          <p:cNvPr id="4" name="TextBox 4"/>
          <p:cNvSpPr txBox="1"/>
          <p:nvPr/>
        </p:nvSpPr>
        <p:spPr>
          <a:xfrm>
            <a:off x="8188874" y="5816657"/>
            <a:ext cx="8762146" cy="1624163"/>
          </a:xfrm>
          <a:prstGeom prst="rect">
            <a:avLst/>
          </a:prstGeom>
        </p:spPr>
        <p:txBody>
          <a:bodyPr lIns="0" tIns="0" rIns="0" bIns="0" rtlCol="0" anchor="t">
            <a:spAutoFit/>
          </a:bodyPr>
          <a:lstStyle/>
          <a:p>
            <a:pPr>
              <a:lnSpc>
                <a:spcPts val="4303"/>
              </a:lnSpc>
            </a:pPr>
            <a:r>
              <a:rPr lang="en-US" sz="2800" dirty="0">
                <a:solidFill>
                  <a:srgbClr val="FEFFFD"/>
                </a:solidFill>
                <a:latin typeface="Adelle Sans Devanagari Light" panose="02000503000000020004" pitchFamily="2" charset="-78"/>
                <a:cs typeface="Adelle Sans Devanagari Light" panose="02000503000000020004" pitchFamily="2" charset="-78"/>
              </a:rPr>
              <a:t>The happiest teenagers were those who used digital media less than an hour a day. After a daily hour of screen time, levels of unhappiness rose steadily.</a:t>
            </a:r>
          </a:p>
        </p:txBody>
      </p:sp>
    </p:spTree>
    <p:extLst>
      <p:ext uri="{BB962C8B-B14F-4D97-AF65-F5344CB8AC3E}">
        <p14:creationId xmlns:p14="http://schemas.microsoft.com/office/powerpoint/2010/main" val="2082557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32695" r="32695"/>
          <a:stretch>
            <a:fillRect/>
          </a:stretch>
        </p:blipFill>
        <p:spPr>
          <a:xfrm>
            <a:off x="0" y="0"/>
            <a:ext cx="5343551" cy="10287000"/>
          </a:xfrm>
          <a:prstGeom prst="rect">
            <a:avLst/>
          </a:prstGeom>
        </p:spPr>
      </p:pic>
      <p:sp>
        <p:nvSpPr>
          <p:cNvPr id="3" name="TextBox 3"/>
          <p:cNvSpPr txBox="1"/>
          <p:nvPr/>
        </p:nvSpPr>
        <p:spPr>
          <a:xfrm>
            <a:off x="5916286" y="3268794"/>
            <a:ext cx="11915749" cy="2154436"/>
          </a:xfrm>
          <a:prstGeom prst="rect">
            <a:avLst/>
          </a:prstGeom>
        </p:spPr>
        <p:txBody>
          <a:bodyPr lIns="0" tIns="0" rIns="0" bIns="0" rtlCol="0" anchor="t">
            <a:spAutoFit/>
          </a:bodyPr>
          <a:lstStyle/>
          <a:p>
            <a:pPr>
              <a:lnSpc>
                <a:spcPts val="8363"/>
              </a:lnSpc>
            </a:pPr>
            <a:r>
              <a:rPr lang="en-US" sz="6969" b="1" dirty="0">
                <a:solidFill>
                  <a:srgbClr val="101010"/>
                </a:solidFill>
                <a:latin typeface="Adelle Sans Devanagari" panose="02000503000000020004" pitchFamily="2" charset="-78"/>
                <a:cs typeface="Adelle Sans Devanagari" panose="02000503000000020004" pitchFamily="2" charset="-78"/>
              </a:rPr>
              <a:t>Social Media Also Makes </a:t>
            </a:r>
          </a:p>
          <a:p>
            <a:pPr>
              <a:lnSpc>
                <a:spcPts val="8363"/>
              </a:lnSpc>
            </a:pPr>
            <a:r>
              <a:rPr lang="en-US" sz="6969" b="1" dirty="0">
                <a:solidFill>
                  <a:srgbClr val="101010"/>
                </a:solidFill>
                <a:latin typeface="Adelle Sans Devanagari" panose="02000503000000020004" pitchFamily="2" charset="-78"/>
                <a:cs typeface="Adelle Sans Devanagari" panose="02000503000000020004" pitchFamily="2" charset="-78"/>
              </a:rPr>
              <a:t>Us Anti-Social</a:t>
            </a:r>
          </a:p>
        </p:txBody>
      </p:sp>
      <p:sp>
        <p:nvSpPr>
          <p:cNvPr id="4" name="TextBox 4"/>
          <p:cNvSpPr txBox="1"/>
          <p:nvPr/>
        </p:nvSpPr>
        <p:spPr>
          <a:xfrm>
            <a:off x="5916286" y="5512541"/>
            <a:ext cx="10973351" cy="2308324"/>
          </a:xfrm>
          <a:prstGeom prst="rect">
            <a:avLst/>
          </a:prstGeom>
        </p:spPr>
        <p:txBody>
          <a:bodyPr lIns="0" tIns="0" rIns="0" bIns="0" rtlCol="0" anchor="t">
            <a:spAutoFit/>
          </a:bodyPr>
          <a:lstStyle/>
          <a:p>
            <a:pPr>
              <a:lnSpc>
                <a:spcPts val="4459"/>
              </a:lnSpc>
            </a:pPr>
            <a:r>
              <a:rPr lang="en-US" sz="3185" dirty="0">
                <a:solidFill>
                  <a:srgbClr val="101010"/>
                </a:solidFill>
                <a:latin typeface="Adelle Sans Devanagari Light" panose="02000503000000020004" pitchFamily="2" charset="-78"/>
                <a:cs typeface="Adelle Sans Devanagari Light" panose="02000503000000020004" pitchFamily="2" charset="-78"/>
              </a:rPr>
              <a:t>• We are attracted to social media as a means of connection, but soon virtually everyone ends up comparing far more than they connect.</a:t>
            </a:r>
          </a:p>
          <a:p>
            <a:pPr>
              <a:lnSpc>
                <a:spcPts val="4459"/>
              </a:lnSpc>
            </a:pPr>
            <a:r>
              <a:rPr lang="en-US" sz="3185" dirty="0">
                <a:solidFill>
                  <a:srgbClr val="101010"/>
                </a:solidFill>
                <a:latin typeface="Adelle Sans Devanagari Light" panose="02000503000000020004" pitchFamily="2" charset="-78"/>
                <a:cs typeface="Adelle Sans Devanagari Light" panose="02000503000000020004" pitchFamily="2" charset="-78"/>
              </a:rPr>
              <a:t>• We compare via a false world that looks true.</a:t>
            </a:r>
          </a:p>
        </p:txBody>
      </p:sp>
    </p:spTree>
    <p:extLst>
      <p:ext uri="{BB962C8B-B14F-4D97-AF65-F5344CB8AC3E}">
        <p14:creationId xmlns:p14="http://schemas.microsoft.com/office/powerpoint/2010/main" val="160953147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7060" r="27060"/>
          <a:stretch>
            <a:fillRect/>
          </a:stretch>
        </p:blipFill>
        <p:spPr>
          <a:xfrm>
            <a:off x="0" y="0"/>
            <a:ext cx="4719646" cy="10287000"/>
          </a:xfrm>
          <a:prstGeom prst="rect">
            <a:avLst/>
          </a:prstGeom>
        </p:spPr>
      </p:pic>
      <p:sp>
        <p:nvSpPr>
          <p:cNvPr id="3" name="TextBox 3"/>
          <p:cNvSpPr txBox="1"/>
          <p:nvPr/>
        </p:nvSpPr>
        <p:spPr>
          <a:xfrm>
            <a:off x="5343551" y="2138136"/>
            <a:ext cx="12188835" cy="2077492"/>
          </a:xfrm>
          <a:prstGeom prst="rect">
            <a:avLst/>
          </a:prstGeom>
        </p:spPr>
        <p:txBody>
          <a:bodyPr lIns="0" tIns="0" rIns="0" bIns="0" rtlCol="0" anchor="t">
            <a:spAutoFit/>
          </a:bodyPr>
          <a:lstStyle/>
          <a:p>
            <a:pPr>
              <a:lnSpc>
                <a:spcPts val="8060"/>
              </a:lnSpc>
            </a:pPr>
            <a:r>
              <a:rPr lang="en-US" sz="6717" b="1" dirty="0">
                <a:solidFill>
                  <a:srgbClr val="101010"/>
                </a:solidFill>
                <a:latin typeface="Adelle Sans Devanagari" panose="02000503000000020004" pitchFamily="2" charset="-78"/>
                <a:cs typeface="Adelle Sans Devanagari" panose="02000503000000020004" pitchFamily="2" charset="-78"/>
              </a:rPr>
              <a:t>Time Spent with Media Devices Cannot Be Regained</a:t>
            </a:r>
          </a:p>
        </p:txBody>
      </p:sp>
      <p:sp>
        <p:nvSpPr>
          <p:cNvPr id="4" name="TextBox 4"/>
          <p:cNvSpPr txBox="1"/>
          <p:nvPr/>
        </p:nvSpPr>
        <p:spPr>
          <a:xfrm>
            <a:off x="5343551" y="4215628"/>
            <a:ext cx="10973351" cy="4580100"/>
          </a:xfrm>
          <a:prstGeom prst="rect">
            <a:avLst/>
          </a:prstGeom>
        </p:spPr>
        <p:txBody>
          <a:bodyPr lIns="0" tIns="0" rIns="0" bIns="0" rtlCol="0" anchor="t">
            <a:spAutoFit/>
          </a:bodyPr>
          <a:lstStyle/>
          <a:p>
            <a:pPr>
              <a:lnSpc>
                <a:spcPts val="4459"/>
              </a:lnSpc>
            </a:pPr>
            <a:r>
              <a:rPr lang="en-US" sz="2800" dirty="0">
                <a:solidFill>
                  <a:srgbClr val="101010"/>
                </a:solidFill>
                <a:latin typeface="Adelle Sans Devanagari Light" panose="02000503000000020004" pitchFamily="2" charset="-78"/>
                <a:cs typeface="Adelle Sans Devanagari Light" panose="02000503000000020004" pitchFamily="2" charset="-78"/>
              </a:rPr>
              <a:t>• Media devices waste a lot of time, sometimes hours each day.</a:t>
            </a:r>
          </a:p>
          <a:p>
            <a:pPr>
              <a:lnSpc>
                <a:spcPts val="4459"/>
              </a:lnSpc>
            </a:pPr>
            <a:r>
              <a:rPr lang="en-US" sz="2800" dirty="0">
                <a:solidFill>
                  <a:srgbClr val="101010"/>
                </a:solidFill>
                <a:latin typeface="Adelle Sans Devanagari Light" panose="02000503000000020004" pitchFamily="2" charset="-78"/>
                <a:cs typeface="Adelle Sans Devanagari Light" panose="02000503000000020004" pitchFamily="2" charset="-78"/>
              </a:rPr>
              <a:t>• They keep us from doing healthy activities, spending time with our families, and engaging in productive work.</a:t>
            </a:r>
          </a:p>
          <a:p>
            <a:pPr>
              <a:lnSpc>
                <a:spcPts val="4459"/>
              </a:lnSpc>
            </a:pPr>
            <a:r>
              <a:rPr lang="en-US" sz="2800" dirty="0">
                <a:solidFill>
                  <a:srgbClr val="101010"/>
                </a:solidFill>
                <a:latin typeface="Adelle Sans Devanagari Light" panose="02000503000000020004" pitchFamily="2" charset="-78"/>
                <a:cs typeface="Adelle Sans Devanagari Light" panose="02000503000000020004" pitchFamily="2" charset="-78"/>
              </a:rPr>
              <a:t>• Children may learn more from devices than from their parents and tend to trust their devices over their parents.</a:t>
            </a:r>
          </a:p>
          <a:p>
            <a:pPr>
              <a:lnSpc>
                <a:spcPts val="4459"/>
              </a:lnSpc>
            </a:pPr>
            <a:r>
              <a:rPr lang="en-US" sz="2800" dirty="0">
                <a:solidFill>
                  <a:srgbClr val="101010"/>
                </a:solidFill>
                <a:latin typeface="Adelle Sans Devanagari Light" panose="02000503000000020004" pitchFamily="2" charset="-78"/>
                <a:cs typeface="Adelle Sans Devanagari Light" panose="02000503000000020004" pitchFamily="2" charset="-78"/>
              </a:rPr>
              <a:t>• When parents use devices, children tend to use theirs even more.</a:t>
            </a:r>
          </a:p>
          <a:p>
            <a:pPr>
              <a:lnSpc>
                <a:spcPts val="4459"/>
              </a:lnSpc>
            </a:pPr>
            <a:r>
              <a:rPr lang="en-US" sz="2800" dirty="0">
                <a:solidFill>
                  <a:srgbClr val="101010"/>
                </a:solidFill>
                <a:latin typeface="Adelle Sans Devanagari Light" panose="02000503000000020004" pitchFamily="2" charset="-78"/>
                <a:cs typeface="Adelle Sans Devanagari Light" panose="02000503000000020004" pitchFamily="2" charset="-78"/>
              </a:rPr>
              <a:t>• Allowing kids free access to smartphones gives them access to the creeps of the world.</a:t>
            </a:r>
          </a:p>
        </p:txBody>
      </p:sp>
    </p:spTree>
    <p:extLst>
      <p:ext uri="{BB962C8B-B14F-4D97-AF65-F5344CB8AC3E}">
        <p14:creationId xmlns:p14="http://schemas.microsoft.com/office/powerpoint/2010/main" val="162730900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5113" r="35983"/>
          <a:stretch>
            <a:fillRect/>
          </a:stretch>
        </p:blipFill>
        <p:spPr>
          <a:xfrm>
            <a:off x="10708298" y="-59055"/>
            <a:ext cx="7589227" cy="10346055"/>
          </a:xfrm>
          <a:prstGeom prst="rect">
            <a:avLst/>
          </a:prstGeom>
        </p:spPr>
      </p:pic>
      <p:sp>
        <p:nvSpPr>
          <p:cNvPr id="3" name="TextBox 3"/>
          <p:cNvSpPr txBox="1"/>
          <p:nvPr/>
        </p:nvSpPr>
        <p:spPr>
          <a:xfrm>
            <a:off x="885734" y="3308527"/>
            <a:ext cx="8867866" cy="1288686"/>
          </a:xfrm>
          <a:prstGeom prst="rect">
            <a:avLst/>
          </a:prstGeom>
        </p:spPr>
        <p:txBody>
          <a:bodyPr wrap="square" lIns="0" tIns="0" rIns="0" bIns="0" rtlCol="0" anchor="t">
            <a:spAutoFit/>
          </a:bodyPr>
          <a:lstStyle/>
          <a:p>
            <a:pPr>
              <a:lnSpc>
                <a:spcPts val="9885"/>
              </a:lnSpc>
            </a:pPr>
            <a:r>
              <a:rPr lang="en-US" sz="8747" b="1" dirty="0">
                <a:solidFill>
                  <a:srgbClr val="101010"/>
                </a:solidFill>
                <a:latin typeface="Adelle Sans Devanagari" panose="02000503000000020004" pitchFamily="2" charset="-78"/>
                <a:cs typeface="Adelle Sans Devanagari" panose="02000503000000020004" pitchFamily="2" charset="-78"/>
              </a:rPr>
              <a:t>Digital Sabbath</a:t>
            </a:r>
          </a:p>
        </p:txBody>
      </p:sp>
      <p:sp>
        <p:nvSpPr>
          <p:cNvPr id="4" name="TextBox 4"/>
          <p:cNvSpPr txBox="1"/>
          <p:nvPr/>
        </p:nvSpPr>
        <p:spPr>
          <a:xfrm>
            <a:off x="885734" y="4695829"/>
            <a:ext cx="9212545" cy="3539430"/>
          </a:xfrm>
          <a:prstGeom prst="rect">
            <a:avLst/>
          </a:prstGeom>
        </p:spPr>
        <p:txBody>
          <a:bodyPr lIns="0" tIns="0" rIns="0" bIns="0" rtlCol="0" anchor="t">
            <a:spAutoFit/>
          </a:bodyPr>
          <a:lstStyle/>
          <a:p>
            <a:pPr>
              <a:lnSpc>
                <a:spcPts val="4643"/>
              </a:lnSpc>
            </a:pPr>
            <a:r>
              <a:rPr lang="en-US" sz="3200" dirty="0">
                <a:solidFill>
                  <a:srgbClr val="101010"/>
                </a:solidFill>
                <a:latin typeface="Adelle Sans Devanagari Light" panose="02000503000000020004" pitchFamily="2" charset="-78"/>
                <a:cs typeface="Adelle Sans Devanagari Light" panose="02000503000000020004" pitchFamily="2" charset="-78"/>
              </a:rPr>
              <a:t>• One of the keys to success is a “digital Sabbath” every day.</a:t>
            </a:r>
          </a:p>
          <a:p>
            <a:pPr>
              <a:lnSpc>
                <a:spcPts val="4643"/>
              </a:lnSpc>
            </a:pPr>
            <a:r>
              <a:rPr lang="en-US" sz="3200" dirty="0">
                <a:solidFill>
                  <a:srgbClr val="101010"/>
                </a:solidFill>
                <a:latin typeface="Adelle Sans Devanagari Light" panose="02000503000000020004" pitchFamily="2" charset="-78"/>
                <a:cs typeface="Adelle Sans Devanagari Light" panose="02000503000000020004" pitchFamily="2" charset="-78"/>
              </a:rPr>
              <a:t>• A digital Sabbath is a time when adults and kids are not distracted by devices.</a:t>
            </a:r>
          </a:p>
          <a:p>
            <a:pPr>
              <a:lnSpc>
                <a:spcPts val="4643"/>
              </a:lnSpc>
            </a:pPr>
            <a:r>
              <a:rPr lang="en-US" sz="3200" dirty="0">
                <a:solidFill>
                  <a:srgbClr val="101010"/>
                </a:solidFill>
                <a:latin typeface="Adelle Sans Devanagari Light" panose="02000503000000020004" pitchFamily="2" charset="-78"/>
                <a:cs typeface="Adelle Sans Devanagari Light" panose="02000503000000020004" pitchFamily="2" charset="-78"/>
              </a:rPr>
              <a:t>• During that time, engage in focused learning or healthy activities.</a:t>
            </a:r>
          </a:p>
        </p:txBody>
      </p:sp>
    </p:spTree>
    <p:extLst>
      <p:ext uri="{BB962C8B-B14F-4D97-AF65-F5344CB8AC3E}">
        <p14:creationId xmlns:p14="http://schemas.microsoft.com/office/powerpoint/2010/main" val="304299145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b="15572"/>
          <a:stretch>
            <a:fillRect/>
          </a:stretch>
        </p:blipFill>
        <p:spPr>
          <a:xfrm>
            <a:off x="0" y="0"/>
            <a:ext cx="18288000" cy="10287000"/>
          </a:xfrm>
          <a:prstGeom prst="rect">
            <a:avLst/>
          </a:prstGeom>
        </p:spPr>
      </p:pic>
      <p:sp>
        <p:nvSpPr>
          <p:cNvPr id="3" name="TextBox 3"/>
          <p:cNvSpPr txBox="1"/>
          <p:nvPr/>
        </p:nvSpPr>
        <p:spPr>
          <a:xfrm>
            <a:off x="1028700" y="4161651"/>
            <a:ext cx="8733846" cy="2553384"/>
          </a:xfrm>
          <a:prstGeom prst="rect">
            <a:avLst/>
          </a:prstGeom>
        </p:spPr>
        <p:txBody>
          <a:bodyPr lIns="0" tIns="0" rIns="0" bIns="0" rtlCol="0" anchor="t">
            <a:spAutoFit/>
          </a:bodyPr>
          <a:lstStyle/>
          <a:p>
            <a:pPr>
              <a:lnSpc>
                <a:spcPts val="9945"/>
              </a:lnSpc>
            </a:pPr>
            <a:r>
              <a:rPr lang="en-US" sz="9041" b="1" dirty="0">
                <a:solidFill>
                  <a:srgbClr val="FEFFFD"/>
                </a:solidFill>
                <a:latin typeface="Adelle Sans Devanagari" panose="02000503000000020004" pitchFamily="2" charset="-78"/>
                <a:cs typeface="Adelle Sans Devanagari" panose="02000503000000020004" pitchFamily="2" charset="-78"/>
              </a:rPr>
              <a:t>The Benefits of an E-Fast</a:t>
            </a:r>
          </a:p>
        </p:txBody>
      </p:sp>
    </p:spTree>
    <p:extLst>
      <p:ext uri="{BB962C8B-B14F-4D97-AF65-F5344CB8AC3E}">
        <p14:creationId xmlns:p14="http://schemas.microsoft.com/office/powerpoint/2010/main" val="39554354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34189" r="34189"/>
          <a:stretch>
            <a:fillRect/>
          </a:stretch>
        </p:blipFill>
        <p:spPr>
          <a:xfrm>
            <a:off x="0" y="0"/>
            <a:ext cx="5343551" cy="10287000"/>
          </a:xfrm>
          <a:prstGeom prst="rect">
            <a:avLst/>
          </a:prstGeom>
        </p:spPr>
      </p:pic>
      <p:sp>
        <p:nvSpPr>
          <p:cNvPr id="3" name="TextBox 3"/>
          <p:cNvSpPr txBox="1"/>
          <p:nvPr/>
        </p:nvSpPr>
        <p:spPr>
          <a:xfrm>
            <a:off x="5916286" y="2828119"/>
            <a:ext cx="9301274" cy="2319614"/>
          </a:xfrm>
          <a:prstGeom prst="rect">
            <a:avLst/>
          </a:prstGeom>
        </p:spPr>
        <p:txBody>
          <a:bodyPr lIns="0" tIns="0" rIns="0" bIns="0" rtlCol="0" anchor="t">
            <a:spAutoFit/>
          </a:bodyPr>
          <a:lstStyle/>
          <a:p>
            <a:pPr>
              <a:lnSpc>
                <a:spcPts val="9110"/>
              </a:lnSpc>
            </a:pPr>
            <a:r>
              <a:rPr lang="en-US" sz="7592" b="1" dirty="0">
                <a:solidFill>
                  <a:srgbClr val="101010"/>
                </a:solidFill>
                <a:latin typeface="Adelle Sans Devanagari" panose="02000503000000020004" pitchFamily="2" charset="-78"/>
                <a:cs typeface="Adelle Sans Devanagari" panose="02000503000000020004" pitchFamily="2" charset="-78"/>
              </a:rPr>
              <a:t>Six Weeks with No Screen Time </a:t>
            </a:r>
          </a:p>
        </p:txBody>
      </p:sp>
      <p:sp>
        <p:nvSpPr>
          <p:cNvPr id="4" name="TextBox 4"/>
          <p:cNvSpPr txBox="1"/>
          <p:nvPr/>
        </p:nvSpPr>
        <p:spPr>
          <a:xfrm>
            <a:off x="5916286" y="5164667"/>
            <a:ext cx="10380868" cy="2885405"/>
          </a:xfrm>
          <a:prstGeom prst="rect">
            <a:avLst/>
          </a:prstGeom>
        </p:spPr>
        <p:txBody>
          <a:bodyPr lIns="0" tIns="0" rIns="0" bIns="0" rtlCol="0" anchor="t">
            <a:spAutoFit/>
          </a:bodyPr>
          <a:lstStyle/>
          <a:p>
            <a:pPr>
              <a:lnSpc>
                <a:spcPts val="4459"/>
              </a:lnSpc>
            </a:pPr>
            <a:r>
              <a:rPr lang="en-US" sz="3200" dirty="0">
                <a:solidFill>
                  <a:srgbClr val="101010"/>
                </a:solidFill>
                <a:latin typeface="Adelle Sans Devanagari Light" panose="02000503000000020004" pitchFamily="2" charset="-78"/>
                <a:cs typeface="Adelle Sans Devanagari Light" panose="02000503000000020004" pitchFamily="2" charset="-78"/>
              </a:rPr>
              <a:t>• Remove phone applications.</a:t>
            </a:r>
          </a:p>
          <a:p>
            <a:pPr>
              <a:lnSpc>
                <a:spcPts val="4459"/>
              </a:lnSpc>
            </a:pPr>
            <a:r>
              <a:rPr lang="en-US" sz="3200" dirty="0">
                <a:solidFill>
                  <a:srgbClr val="101010"/>
                </a:solidFill>
                <a:latin typeface="Adelle Sans Devanagari Light" panose="02000503000000020004" pitchFamily="2" charset="-78"/>
                <a:cs typeface="Adelle Sans Devanagari Light" panose="02000503000000020004" pitchFamily="2" charset="-78"/>
              </a:rPr>
              <a:t>• Turn off notifications.</a:t>
            </a:r>
          </a:p>
          <a:p>
            <a:pPr>
              <a:lnSpc>
                <a:spcPts val="4459"/>
              </a:lnSpc>
            </a:pPr>
            <a:r>
              <a:rPr lang="en-US" sz="3200" dirty="0">
                <a:solidFill>
                  <a:srgbClr val="101010"/>
                </a:solidFill>
                <a:latin typeface="Adelle Sans Devanagari Light" panose="02000503000000020004" pitchFamily="2" charset="-78"/>
                <a:cs typeface="Adelle Sans Devanagari Light" panose="02000503000000020004" pitchFamily="2" charset="-78"/>
              </a:rPr>
              <a:t>• After a six-week e-fast, you can spend less than an hour a day on a device outside of work and not within an hour of going to bed. </a:t>
            </a:r>
          </a:p>
        </p:txBody>
      </p:sp>
    </p:spTree>
    <p:extLst>
      <p:ext uri="{BB962C8B-B14F-4D97-AF65-F5344CB8AC3E}">
        <p14:creationId xmlns:p14="http://schemas.microsoft.com/office/powerpoint/2010/main" val="7082289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0273" b="1836"/>
          <a:stretch>
            <a:fillRect/>
          </a:stretch>
        </p:blipFill>
        <p:spPr>
          <a:xfrm>
            <a:off x="0" y="0"/>
            <a:ext cx="18288000" cy="10287000"/>
          </a:xfrm>
          <a:prstGeom prst="rect">
            <a:avLst/>
          </a:prstGeom>
        </p:spPr>
      </p:pic>
      <p:grpSp>
        <p:nvGrpSpPr>
          <p:cNvPr id="3" name="Group 3"/>
          <p:cNvGrpSpPr/>
          <p:nvPr/>
        </p:nvGrpSpPr>
        <p:grpSpPr>
          <a:xfrm>
            <a:off x="1028700" y="3949908"/>
            <a:ext cx="11321025" cy="3136691"/>
            <a:chOff x="0" y="268244"/>
            <a:chExt cx="15094700" cy="4182256"/>
          </a:xfrm>
        </p:grpSpPr>
        <p:sp>
          <p:nvSpPr>
            <p:cNvPr id="4" name="TextBox 4"/>
            <p:cNvSpPr txBox="1"/>
            <p:nvPr/>
          </p:nvSpPr>
          <p:spPr>
            <a:xfrm>
              <a:off x="0" y="268244"/>
              <a:ext cx="15094700" cy="3429913"/>
            </a:xfrm>
            <a:prstGeom prst="rect">
              <a:avLst/>
            </a:prstGeom>
          </p:spPr>
          <p:txBody>
            <a:bodyPr lIns="0" tIns="0" rIns="0" bIns="0" rtlCol="0" anchor="t">
              <a:spAutoFit/>
            </a:bodyPr>
            <a:lstStyle/>
            <a:p>
              <a:pPr>
                <a:lnSpc>
                  <a:spcPts val="9945"/>
                </a:lnSpc>
              </a:pPr>
              <a:r>
                <a:rPr lang="en-US" sz="9041" b="1" dirty="0">
                  <a:solidFill>
                    <a:srgbClr val="FEFFFD"/>
                  </a:solidFill>
                  <a:latin typeface="Adelle Sans Devanagari" panose="02000503000000020004" pitchFamily="2" charset="-78"/>
                  <a:cs typeface="Adelle Sans Devanagari" panose="02000503000000020004" pitchFamily="2" charset="-78"/>
                </a:rPr>
                <a:t>Behaviors That Improve E.Q.</a:t>
              </a:r>
            </a:p>
          </p:txBody>
        </p:sp>
        <p:sp>
          <p:nvSpPr>
            <p:cNvPr id="5" name="TextBox 5"/>
            <p:cNvSpPr txBox="1"/>
            <p:nvPr/>
          </p:nvSpPr>
          <p:spPr>
            <a:xfrm>
              <a:off x="0" y="3698157"/>
              <a:ext cx="15094700" cy="752343"/>
            </a:xfrm>
            <a:prstGeom prst="rect">
              <a:avLst/>
            </a:prstGeom>
          </p:spPr>
          <p:txBody>
            <a:bodyPr lIns="0" tIns="0" rIns="0" bIns="0" rtlCol="0" anchor="t">
              <a:spAutoFit/>
            </a:bodyPr>
            <a:lstStyle/>
            <a:p>
              <a:pPr>
                <a:lnSpc>
                  <a:spcPts val="4430"/>
                </a:lnSpc>
              </a:pPr>
              <a:r>
                <a:rPr lang="en-US" sz="3164" dirty="0">
                  <a:solidFill>
                    <a:srgbClr val="FEFFFD"/>
                  </a:solidFill>
                  <a:latin typeface="Adelle Sans Devanagari Light" panose="02000503000000020004" pitchFamily="2" charset="-78"/>
                  <a:cs typeface="Adelle Sans Devanagari Light" panose="02000503000000020004" pitchFamily="2" charset="-78"/>
                </a:rPr>
                <a:t>Solutions</a:t>
              </a: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40105" r="5505"/>
          <a:stretch>
            <a:fillRect/>
          </a:stretch>
        </p:blipFill>
        <p:spPr>
          <a:xfrm>
            <a:off x="9906000" y="0"/>
            <a:ext cx="8382000" cy="10287000"/>
          </a:xfrm>
          <a:prstGeom prst="rect">
            <a:avLst/>
          </a:prstGeom>
        </p:spPr>
      </p:pic>
      <p:sp>
        <p:nvSpPr>
          <p:cNvPr id="3" name="TextBox 3"/>
          <p:cNvSpPr txBox="1"/>
          <p:nvPr/>
        </p:nvSpPr>
        <p:spPr>
          <a:xfrm>
            <a:off x="1239217" y="2804979"/>
            <a:ext cx="8075944" cy="2200275"/>
          </a:xfrm>
          <a:prstGeom prst="rect">
            <a:avLst/>
          </a:prstGeom>
        </p:spPr>
        <p:txBody>
          <a:bodyPr lIns="0" tIns="0" rIns="0" bIns="0" rtlCol="0" anchor="t">
            <a:spAutoFit/>
          </a:bodyPr>
          <a:lstStyle/>
          <a:p>
            <a:pPr>
              <a:lnSpc>
                <a:spcPts val="8640"/>
              </a:lnSpc>
            </a:pPr>
            <a:r>
              <a:rPr lang="en-US" sz="7200" b="1" dirty="0">
                <a:solidFill>
                  <a:srgbClr val="FEFFFD"/>
                </a:solidFill>
                <a:latin typeface="Adelle Sans Devanagari" panose="02000503000000020004" pitchFamily="2" charset="-78"/>
                <a:cs typeface="Adelle Sans Devanagari" panose="02000503000000020004" pitchFamily="2" charset="-78"/>
              </a:rPr>
              <a:t>Physical exercise to improve fitness</a:t>
            </a:r>
          </a:p>
        </p:txBody>
      </p:sp>
      <p:sp>
        <p:nvSpPr>
          <p:cNvPr id="4" name="TextBox 4"/>
          <p:cNvSpPr txBox="1"/>
          <p:nvPr/>
        </p:nvSpPr>
        <p:spPr>
          <a:xfrm>
            <a:off x="1239217" y="5067300"/>
            <a:ext cx="7142784" cy="3077766"/>
          </a:xfrm>
          <a:prstGeom prst="rect">
            <a:avLst/>
          </a:prstGeom>
        </p:spPr>
        <p:txBody>
          <a:bodyPr wrap="square" lIns="0" tIns="0" rIns="0" bIns="0" rtlCol="0" anchor="t">
            <a:spAutoFit/>
          </a:bodyPr>
          <a:lstStyle/>
          <a:p>
            <a:pPr>
              <a:lnSpc>
                <a:spcPts val="4756"/>
              </a:lnSpc>
            </a:pPr>
            <a:r>
              <a:rPr lang="en-US" sz="3200" dirty="0">
                <a:solidFill>
                  <a:srgbClr val="FEFFFD"/>
                </a:solidFill>
                <a:latin typeface="Adelle Sans Devanagari Light" panose="02000503000000020004" pitchFamily="2" charset="-78"/>
                <a:cs typeface="Adelle Sans Devanagari Light" panose="02000503000000020004" pitchFamily="2" charset="-78"/>
              </a:rPr>
              <a:t>• Improves neurotransmitter receptors and release</a:t>
            </a:r>
          </a:p>
          <a:p>
            <a:pPr>
              <a:lnSpc>
                <a:spcPts val="4756"/>
              </a:lnSpc>
            </a:pPr>
            <a:r>
              <a:rPr lang="en-US" sz="3200" dirty="0">
                <a:solidFill>
                  <a:srgbClr val="FEFFFD"/>
                </a:solidFill>
                <a:latin typeface="Adelle Sans Devanagari Light" panose="02000503000000020004" pitchFamily="2" charset="-78"/>
                <a:cs typeface="Adelle Sans Devanagari Light" panose="02000503000000020004" pitchFamily="2" charset="-78"/>
              </a:rPr>
              <a:t>• Improves cognitive function</a:t>
            </a:r>
          </a:p>
          <a:p>
            <a:pPr>
              <a:lnSpc>
                <a:spcPts val="4756"/>
              </a:lnSpc>
            </a:pPr>
            <a:r>
              <a:rPr lang="en-US" sz="3200" dirty="0">
                <a:solidFill>
                  <a:srgbClr val="FEFFFD"/>
                </a:solidFill>
                <a:latin typeface="Adelle Sans Devanagari Light" panose="02000503000000020004" pitchFamily="2" charset="-78"/>
                <a:cs typeface="Adelle Sans Devanagari Light" panose="02000503000000020004" pitchFamily="2" charset="-78"/>
              </a:rPr>
              <a:t>• Mood</a:t>
            </a:r>
          </a:p>
          <a:p>
            <a:pPr>
              <a:lnSpc>
                <a:spcPts val="4756"/>
              </a:lnSpc>
            </a:pPr>
            <a:r>
              <a:rPr lang="en-US" sz="3200" dirty="0">
                <a:solidFill>
                  <a:srgbClr val="FEFFFD"/>
                </a:solidFill>
                <a:latin typeface="Adelle Sans Devanagari Light" panose="02000503000000020004" pitchFamily="2" charset="-78"/>
                <a:cs typeface="Adelle Sans Devanagari Light" panose="02000503000000020004" pitchFamily="2" charset="-78"/>
              </a:rPr>
              <a:t>• Memory</a:t>
            </a:r>
          </a:p>
        </p:txBody>
      </p:sp>
      <p:pic>
        <p:nvPicPr>
          <p:cNvPr id="5" name="Picture 4">
            <a:extLst>
              <a:ext uri="{FF2B5EF4-FFF2-40B4-BE49-F238E27FC236}">
                <a16:creationId xmlns:a16="http://schemas.microsoft.com/office/drawing/2014/main" id="{1FD26E44-C6D1-6562-BD02-24CD5460C1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1" y="-9098"/>
            <a:ext cx="8382000" cy="10296098"/>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 name="Picture 2" descr="Picture 2"/>
          <p:cNvPicPr>
            <a:picLocks noChangeAspect="1"/>
          </p:cNvPicPr>
          <p:nvPr/>
        </p:nvPicPr>
        <p:blipFill>
          <a:blip r:embed="rId2"/>
          <a:stretch>
            <a:fillRect/>
          </a:stretch>
        </p:blipFill>
        <p:spPr>
          <a:xfrm>
            <a:off x="0" y="0"/>
            <a:ext cx="18288000" cy="10287000"/>
          </a:xfrm>
          <a:prstGeom prst="rect">
            <a:avLst/>
          </a:prstGeom>
          <a:ln w="12700">
            <a:miter lim="400000"/>
          </a:ln>
        </p:spPr>
      </p:pic>
    </p:spTree>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Picture 2" descr="Picture 2"/>
          <p:cNvPicPr>
            <a:picLocks noChangeAspect="1"/>
          </p:cNvPicPr>
          <p:nvPr/>
        </p:nvPicPr>
        <p:blipFill>
          <a:blip r:embed="rId3"/>
          <a:stretch>
            <a:fillRect/>
          </a:stretch>
        </p:blipFill>
        <p:spPr>
          <a:xfrm>
            <a:off x="0" y="0"/>
            <a:ext cx="18288000" cy="10287000"/>
          </a:xfrm>
          <a:prstGeom prst="rect">
            <a:avLst/>
          </a:prstGeom>
          <a:ln w="12700">
            <a:miter lim="400000"/>
          </a:ln>
        </p:spPr>
      </p:pic>
      <p:sp>
        <p:nvSpPr>
          <p:cNvPr id="105" name="Freeform 4"/>
          <p:cNvSpPr/>
          <p:nvPr/>
        </p:nvSpPr>
        <p:spPr>
          <a:xfrm>
            <a:off x="762000" y="2067475"/>
            <a:ext cx="16764001" cy="7457525"/>
          </a:xfrm>
          <a:prstGeom prst="rect">
            <a:avLst/>
          </a:prstGeom>
          <a:solidFill>
            <a:srgbClr val="F5F5EE"/>
          </a:solidFill>
          <a:ln w="12700">
            <a:miter lim="400000"/>
          </a:ln>
        </p:spPr>
        <p:txBody>
          <a:bodyPr lIns="45719" rIns="45719"/>
          <a:lstStyle/>
          <a:p>
            <a:endParaRPr/>
          </a:p>
        </p:txBody>
      </p:sp>
      <p:pic>
        <p:nvPicPr>
          <p:cNvPr id="106" name="Picture 6" descr="Picture 6"/>
          <p:cNvPicPr>
            <a:picLocks noChangeAspect="1"/>
          </p:cNvPicPr>
          <p:nvPr/>
        </p:nvPicPr>
        <p:blipFill>
          <a:blip r:embed="rId4"/>
          <a:srcRect l="17836" r="17836"/>
          <a:stretch>
            <a:fillRect/>
          </a:stretch>
        </p:blipFill>
        <p:spPr>
          <a:xfrm>
            <a:off x="10625294" y="2067475"/>
            <a:ext cx="6900706" cy="7457525"/>
          </a:xfrm>
          <a:prstGeom prst="rect">
            <a:avLst/>
          </a:prstGeom>
          <a:ln w="12700">
            <a:miter lim="400000"/>
          </a:ln>
        </p:spPr>
      </p:pic>
      <p:pic>
        <p:nvPicPr>
          <p:cNvPr id="107" name="Picture 7" descr="Picture 7"/>
          <p:cNvPicPr>
            <a:picLocks noChangeAspect="1"/>
          </p:cNvPicPr>
          <p:nvPr/>
        </p:nvPicPr>
        <p:blipFill>
          <a:blip r:embed="rId5"/>
          <a:stretch>
            <a:fillRect/>
          </a:stretch>
        </p:blipFill>
        <p:spPr>
          <a:xfrm>
            <a:off x="16922515" y="775886"/>
            <a:ext cx="603485" cy="515705"/>
          </a:xfrm>
          <a:prstGeom prst="rect">
            <a:avLst/>
          </a:prstGeom>
          <a:ln w="12700">
            <a:miter lim="400000"/>
          </a:ln>
        </p:spPr>
      </p:pic>
      <p:sp>
        <p:nvSpPr>
          <p:cNvPr id="108" name="TextBox 8"/>
          <p:cNvSpPr txBox="1"/>
          <p:nvPr/>
        </p:nvSpPr>
        <p:spPr>
          <a:xfrm>
            <a:off x="761999" y="2644563"/>
            <a:ext cx="9063168" cy="64799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marL="777240" lvl="1" indent="-388620">
              <a:lnSpc>
                <a:spcPts val="4600"/>
              </a:lnSpc>
              <a:buSzPct val="100000"/>
              <a:buFont typeface="Arial"/>
              <a:buChar char="•"/>
              <a:defRPr sz="3600">
                <a:solidFill>
                  <a:srgbClr val="152640"/>
                </a:solidFill>
                <a:latin typeface="Boing Light"/>
                <a:ea typeface="Boing Light"/>
                <a:cs typeface="Boing Light"/>
                <a:sym typeface="Boing Light"/>
              </a:defRPr>
            </a:pPr>
            <a:r>
              <a:t>Nutrition is possibly the most overlooked cause of diminished mental power, depression, or anxiety</a:t>
            </a:r>
          </a:p>
          <a:p>
            <a:pPr marL="777240" lvl="1" indent="-388620">
              <a:lnSpc>
                <a:spcPts val="4600"/>
              </a:lnSpc>
              <a:buSzPct val="100000"/>
              <a:buFont typeface="Arial"/>
              <a:buChar char="•"/>
              <a:defRPr sz="3600">
                <a:solidFill>
                  <a:srgbClr val="152640"/>
                </a:solidFill>
                <a:latin typeface="Boing Light"/>
                <a:ea typeface="Boing Light"/>
                <a:cs typeface="Boing Light"/>
                <a:sym typeface="Boing Light"/>
              </a:defRPr>
            </a:pPr>
            <a:r>
              <a:t>Can have profound effects</a:t>
            </a:r>
          </a:p>
          <a:p>
            <a:pPr marL="777240" lvl="1" indent="-388620">
              <a:lnSpc>
                <a:spcPts val="4600"/>
              </a:lnSpc>
              <a:buSzPct val="100000"/>
              <a:buFont typeface="Arial"/>
              <a:buChar char="•"/>
              <a:defRPr sz="3600">
                <a:solidFill>
                  <a:srgbClr val="152640"/>
                </a:solidFill>
                <a:latin typeface="Boing Light"/>
                <a:ea typeface="Boing Light"/>
                <a:cs typeface="Boing Light"/>
                <a:sym typeface="Boing Light"/>
              </a:defRPr>
            </a:pPr>
            <a:r>
              <a:t>Once a nutrition change is adopted, it takes 7</a:t>
            </a:r>
            <a:r>
              <a:rPr lang="en-US"/>
              <a:t>–</a:t>
            </a:r>
            <a:r>
              <a:t>10 days to begin noticing a difference</a:t>
            </a:r>
          </a:p>
          <a:p>
            <a:pPr marL="777240" lvl="1" indent="-388620">
              <a:lnSpc>
                <a:spcPts val="4600"/>
              </a:lnSpc>
              <a:buSzPct val="100000"/>
              <a:buFont typeface="Arial"/>
              <a:buChar char="•"/>
              <a:defRPr sz="3600">
                <a:solidFill>
                  <a:srgbClr val="152640"/>
                </a:solidFill>
                <a:latin typeface="Boing Light"/>
                <a:ea typeface="Boing Light"/>
                <a:cs typeface="Boing Light"/>
                <a:sym typeface="Boing Light"/>
              </a:defRPr>
            </a:pPr>
            <a:r>
              <a:t>Gradual improvement continues with maximum effects</a:t>
            </a:r>
            <a:r>
              <a:rPr lang="en-US"/>
              <a:t> taking place</a:t>
            </a:r>
            <a:r>
              <a:t> 6 months after a consistent change has been made</a:t>
            </a:r>
          </a:p>
        </p:txBody>
      </p:sp>
      <p:sp>
        <p:nvSpPr>
          <p:cNvPr id="109" name="TextBox 9"/>
          <p:cNvSpPr txBox="1"/>
          <p:nvPr/>
        </p:nvSpPr>
        <p:spPr>
          <a:xfrm>
            <a:off x="761999" y="828675"/>
            <a:ext cx="13313648" cy="9872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7500"/>
              </a:lnSpc>
              <a:defRPr sz="6900">
                <a:solidFill>
                  <a:srgbClr val="135196"/>
                </a:solidFill>
                <a:latin typeface="Big Caslon Medium"/>
                <a:ea typeface="Big Caslon Medium"/>
                <a:cs typeface="Big Caslon Medium"/>
                <a:sym typeface="Big Caslon Medium"/>
              </a:defRPr>
            </a:lvl1pPr>
          </a:lstStyle>
          <a:p>
            <a:r>
              <a:t>Nutrition Hits</a:t>
            </a:r>
          </a:p>
        </p:txBody>
      </p:sp>
    </p:spTree>
  </p:cSld>
  <p:clrMapOvr>
    <a:masterClrMapping/>
  </p:clrMapOvr>
  <p:transition spd="slow">
    <p:fade/>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108">
                                            <p:bg/>
                                          </p:spTgt>
                                        </p:tgtEl>
                                        <p:attrNameLst>
                                          <p:attrName>style.visibility</p:attrName>
                                        </p:attrNameLst>
                                      </p:cBhvr>
                                      <p:to>
                                        <p:strVal val="visible"/>
                                      </p:to>
                                    </p:set>
                                    <p:animEffect transition="in" filter="fade">
                                      <p:cBhvr>
                                        <p:cTn id="7" dur="500"/>
                                        <p:tgtEl>
                                          <p:spTgt spid="108">
                                            <p:bg/>
                                          </p:spTgt>
                                        </p:tgtEl>
                                      </p:cBhvr>
                                    </p:animEffect>
                                  </p:childTnLst>
                                </p:cTn>
                              </p:par>
                              <p:par>
                                <p:cTn id="8" presetID="10" presetClass="entr" presetSubtype="0" fill="hold" grpId="0" nodeType="withEffect">
                                  <p:stCondLst>
                                    <p:cond delay="0"/>
                                  </p:stCondLst>
                                  <p:iterate>
                                    <p:tmAbs val="0"/>
                                  </p:iterate>
                                  <p:childTnLst>
                                    <p:set>
                                      <p:cBhvr>
                                        <p:cTn id="9" fill="hold"/>
                                        <p:tgtEl>
                                          <p:spTgt spid="108">
                                            <p:txEl>
                                              <p:pRg st="0" end="0"/>
                                            </p:txEl>
                                          </p:spTgt>
                                        </p:tgtEl>
                                        <p:attrNameLst>
                                          <p:attrName>style.visibility</p:attrName>
                                        </p:attrNameLst>
                                      </p:cBhvr>
                                      <p:to>
                                        <p:strVal val="visible"/>
                                      </p:to>
                                    </p:set>
                                    <p:animEffect transition="in" filter="fade">
                                      <p:cBhvr>
                                        <p:cTn id="10" dur="500"/>
                                        <p:tgtEl>
                                          <p:spTgt spid="10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fill="hold" grpId="0" nodeType="clickEffect">
                                  <p:stCondLst>
                                    <p:cond delay="0"/>
                                  </p:stCondLst>
                                  <p:iterate>
                                    <p:tmAbs val="0"/>
                                  </p:iterate>
                                  <p:childTnLst>
                                    <p:set>
                                      <p:cBhvr>
                                        <p:cTn id="14" fill="hold"/>
                                        <p:tgtEl>
                                          <p:spTgt spid="108">
                                            <p:txEl>
                                              <p:pRg st="1" end="1"/>
                                            </p:txEl>
                                          </p:spTgt>
                                        </p:tgtEl>
                                        <p:attrNameLst>
                                          <p:attrName>style.visibility</p:attrName>
                                        </p:attrNameLst>
                                      </p:cBhvr>
                                      <p:to>
                                        <p:strVal val="visible"/>
                                      </p:to>
                                    </p:set>
                                    <p:animEffect transition="in" filter="fade">
                                      <p:cBhvr>
                                        <p:cTn id="15" dur="500"/>
                                        <p:tgtEl>
                                          <p:spTgt spid="108">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0" nodeType="clickEffect">
                                  <p:stCondLst>
                                    <p:cond delay="0"/>
                                  </p:stCondLst>
                                  <p:iterate>
                                    <p:tmAbs val="0"/>
                                  </p:iterate>
                                  <p:childTnLst>
                                    <p:set>
                                      <p:cBhvr>
                                        <p:cTn id="19" fill="hold"/>
                                        <p:tgtEl>
                                          <p:spTgt spid="108">
                                            <p:txEl>
                                              <p:pRg st="2" end="2"/>
                                            </p:txEl>
                                          </p:spTgt>
                                        </p:tgtEl>
                                        <p:attrNameLst>
                                          <p:attrName>style.visibility</p:attrName>
                                        </p:attrNameLst>
                                      </p:cBhvr>
                                      <p:to>
                                        <p:strVal val="visible"/>
                                      </p:to>
                                    </p:set>
                                    <p:animEffect transition="in" filter="fade">
                                      <p:cBhvr>
                                        <p:cTn id="20" dur="500"/>
                                        <p:tgtEl>
                                          <p:spTgt spid="10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fill="hold" grpId="0" nodeType="clickEffect">
                                  <p:stCondLst>
                                    <p:cond delay="0"/>
                                  </p:stCondLst>
                                  <p:iterate>
                                    <p:tmAbs val="0"/>
                                  </p:iterate>
                                  <p:childTnLst>
                                    <p:set>
                                      <p:cBhvr>
                                        <p:cTn id="24" fill="hold"/>
                                        <p:tgtEl>
                                          <p:spTgt spid="108">
                                            <p:txEl>
                                              <p:pRg st="3" end="3"/>
                                            </p:txEl>
                                          </p:spTgt>
                                        </p:tgtEl>
                                        <p:attrNameLst>
                                          <p:attrName>style.visibility</p:attrName>
                                        </p:attrNameLst>
                                      </p:cBhvr>
                                      <p:to>
                                        <p:strVal val="visible"/>
                                      </p:to>
                                    </p:set>
                                    <p:animEffect transition="in" filter="fade">
                                      <p:cBhvr>
                                        <p:cTn id="25" dur="500"/>
                                        <p:tgtEl>
                                          <p:spTgt spid="10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build="p" bldLvl="5" animBg="1"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 name="Picture 2" descr="Picture 2"/>
          <p:cNvPicPr>
            <a:picLocks noChangeAspect="1"/>
          </p:cNvPicPr>
          <p:nvPr/>
        </p:nvPicPr>
        <p:blipFill>
          <a:blip r:embed="rId2"/>
          <a:stretch>
            <a:fillRect/>
          </a:stretch>
        </p:blipFill>
        <p:spPr>
          <a:xfrm>
            <a:off x="0" y="0"/>
            <a:ext cx="18288000" cy="10287000"/>
          </a:xfrm>
          <a:prstGeom prst="rect">
            <a:avLst/>
          </a:prstGeom>
          <a:ln w="12700">
            <a:miter lim="400000"/>
          </a:ln>
        </p:spPr>
      </p:pic>
      <p:sp>
        <p:nvSpPr>
          <p:cNvPr id="117" name="TextBox 3"/>
          <p:cNvSpPr txBox="1"/>
          <p:nvPr/>
        </p:nvSpPr>
        <p:spPr>
          <a:xfrm>
            <a:off x="762000" y="828675"/>
            <a:ext cx="12786050" cy="19236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nSpc>
                <a:spcPts val="7500"/>
              </a:lnSpc>
              <a:defRPr sz="6900">
                <a:solidFill>
                  <a:srgbClr val="135196"/>
                </a:solidFill>
                <a:latin typeface="Big Caslon Medium"/>
                <a:ea typeface="Big Caslon Medium"/>
                <a:cs typeface="Big Caslon Medium"/>
                <a:sym typeface="Big Caslon Medium"/>
              </a:defRPr>
            </a:lvl1pPr>
          </a:lstStyle>
          <a:p>
            <a:r>
              <a:rPr lang="en-US"/>
              <a:t>Nutritional Issues and Lack of Mental Power</a:t>
            </a:r>
            <a:endParaRPr/>
          </a:p>
        </p:txBody>
      </p:sp>
      <p:sp>
        <p:nvSpPr>
          <p:cNvPr id="118" name="Freeform 5"/>
          <p:cNvSpPr/>
          <p:nvPr/>
        </p:nvSpPr>
        <p:spPr>
          <a:xfrm>
            <a:off x="762000" y="3023118"/>
            <a:ext cx="16764001" cy="6501881"/>
          </a:xfrm>
          <a:prstGeom prst="rect">
            <a:avLst/>
          </a:prstGeom>
          <a:solidFill>
            <a:srgbClr val="F5F5EE"/>
          </a:solidFill>
          <a:ln w="12700">
            <a:miter lim="400000"/>
          </a:ln>
        </p:spPr>
        <p:txBody>
          <a:bodyPr lIns="45719" rIns="45719"/>
          <a:lstStyle/>
          <a:p>
            <a:endParaRPr/>
          </a:p>
        </p:txBody>
      </p:sp>
      <p:sp>
        <p:nvSpPr>
          <p:cNvPr id="119" name="TextBox 7"/>
          <p:cNvSpPr txBox="1"/>
          <p:nvPr/>
        </p:nvSpPr>
        <p:spPr>
          <a:xfrm>
            <a:off x="761999" y="3417536"/>
            <a:ext cx="16522522" cy="58900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777240" lvl="1" indent="-388620">
              <a:lnSpc>
                <a:spcPts val="4600"/>
              </a:lnSpc>
              <a:buSzPct val="100000"/>
              <a:buFont typeface="Arial"/>
              <a:buChar char="•"/>
              <a:defRPr sz="3600">
                <a:solidFill>
                  <a:srgbClr val="292929"/>
                </a:solidFill>
                <a:latin typeface="Boing Light"/>
                <a:ea typeface="Boing Light"/>
                <a:cs typeface="Boing Light"/>
                <a:sym typeface="Boing Light"/>
              </a:defRPr>
            </a:pPr>
            <a:r>
              <a:rPr lang="en-US" dirty="0"/>
              <a:t>Insufficient dietary tryptophan</a:t>
            </a:r>
          </a:p>
          <a:p>
            <a:pPr marL="777240" lvl="1" indent="-388620">
              <a:lnSpc>
                <a:spcPts val="4600"/>
              </a:lnSpc>
              <a:buSzPct val="100000"/>
              <a:buFont typeface="Arial"/>
              <a:buChar char="•"/>
              <a:defRPr sz="3600">
                <a:solidFill>
                  <a:srgbClr val="292929"/>
                </a:solidFill>
                <a:latin typeface="Boing Light"/>
                <a:ea typeface="Boing Light"/>
                <a:cs typeface="Boing Light"/>
                <a:sym typeface="Boing Light"/>
              </a:defRPr>
            </a:pPr>
            <a:r>
              <a:rPr lang="en-US" dirty="0"/>
              <a:t>Insufficient dietary tyrosine</a:t>
            </a:r>
          </a:p>
          <a:p>
            <a:pPr marL="777240" lvl="1" indent="-388620">
              <a:lnSpc>
                <a:spcPts val="4600"/>
              </a:lnSpc>
              <a:buSzPct val="100000"/>
              <a:buFont typeface="Arial"/>
              <a:buChar char="•"/>
              <a:defRPr sz="3600">
                <a:solidFill>
                  <a:srgbClr val="292929"/>
                </a:solidFill>
                <a:latin typeface="Boing Light"/>
                <a:ea typeface="Boing Light"/>
                <a:cs typeface="Boing Light"/>
                <a:sym typeface="Boing Light"/>
              </a:defRPr>
            </a:pPr>
            <a:r>
              <a:rPr lang="en-US" dirty="0"/>
              <a:t>Excess cholesterol</a:t>
            </a:r>
          </a:p>
          <a:p>
            <a:pPr marL="777240" lvl="1" indent="-388620">
              <a:lnSpc>
                <a:spcPts val="4600"/>
              </a:lnSpc>
              <a:buSzPct val="100000"/>
              <a:buFont typeface="Arial"/>
              <a:buChar char="•"/>
              <a:defRPr sz="3600">
                <a:solidFill>
                  <a:srgbClr val="292929"/>
                </a:solidFill>
                <a:latin typeface="Boing Light"/>
                <a:ea typeface="Boing Light"/>
                <a:cs typeface="Boing Light"/>
                <a:sym typeface="Boing Light"/>
              </a:defRPr>
            </a:pPr>
            <a:r>
              <a:rPr lang="en-US" dirty="0"/>
              <a:t>Excess arachidonic acid</a:t>
            </a:r>
          </a:p>
          <a:p>
            <a:pPr marL="777240" lvl="1" indent="-388620">
              <a:lnSpc>
                <a:spcPts val="4600"/>
              </a:lnSpc>
              <a:buSzPct val="100000"/>
              <a:buFont typeface="Arial"/>
              <a:buChar char="•"/>
              <a:defRPr sz="3600">
                <a:solidFill>
                  <a:srgbClr val="292929"/>
                </a:solidFill>
                <a:latin typeface="Boing Light"/>
                <a:ea typeface="Boing Light"/>
                <a:cs typeface="Boing Light"/>
                <a:sym typeface="Boing Light"/>
              </a:defRPr>
            </a:pPr>
            <a:r>
              <a:rPr lang="en-US" dirty="0"/>
              <a:t>Insufficient dietary folate</a:t>
            </a:r>
          </a:p>
          <a:p>
            <a:pPr marL="777240" lvl="1" indent="-388620">
              <a:lnSpc>
                <a:spcPts val="4600"/>
              </a:lnSpc>
              <a:buSzPct val="100000"/>
              <a:buFont typeface="Arial"/>
              <a:buChar char="•"/>
              <a:defRPr sz="3600">
                <a:solidFill>
                  <a:srgbClr val="292929"/>
                </a:solidFill>
                <a:latin typeface="Boing Light"/>
                <a:ea typeface="Boing Light"/>
                <a:cs typeface="Boing Light"/>
                <a:sym typeface="Boing Light"/>
              </a:defRPr>
            </a:pPr>
            <a:r>
              <a:rPr lang="en-US" dirty="0"/>
              <a:t>Insufficient iron</a:t>
            </a:r>
          </a:p>
          <a:p>
            <a:pPr marL="777240" lvl="1" indent="-388620">
              <a:lnSpc>
                <a:spcPts val="4600"/>
              </a:lnSpc>
              <a:buSzPct val="100000"/>
              <a:buFont typeface="Arial"/>
              <a:buChar char="•"/>
              <a:defRPr sz="3600">
                <a:solidFill>
                  <a:srgbClr val="292929"/>
                </a:solidFill>
                <a:latin typeface="Boing Light"/>
                <a:ea typeface="Boing Light"/>
                <a:cs typeface="Boing Light"/>
                <a:sym typeface="Boing Light"/>
              </a:defRPr>
            </a:pPr>
            <a:r>
              <a:rPr lang="en-US" dirty="0"/>
              <a:t>Low omega-3 fatty acid intake</a:t>
            </a:r>
          </a:p>
          <a:p>
            <a:pPr marL="777240" lvl="1" indent="-388620">
              <a:lnSpc>
                <a:spcPts val="4600"/>
              </a:lnSpc>
              <a:buSzPct val="100000"/>
              <a:buFont typeface="Arial"/>
              <a:buChar char="•"/>
              <a:defRPr sz="3600">
                <a:solidFill>
                  <a:srgbClr val="292929"/>
                </a:solidFill>
                <a:latin typeface="Boing Light"/>
                <a:ea typeface="Boing Light"/>
                <a:cs typeface="Boing Light"/>
                <a:sym typeface="Boing Light"/>
              </a:defRPr>
            </a:pPr>
            <a:r>
              <a:rPr lang="en-US" dirty="0"/>
              <a:t>Insufficient magnesium</a:t>
            </a:r>
          </a:p>
          <a:p>
            <a:pPr marL="777240" lvl="1" indent="-388620">
              <a:lnSpc>
                <a:spcPts val="4600"/>
              </a:lnSpc>
              <a:buSzPct val="100000"/>
              <a:buFont typeface="Arial"/>
              <a:buChar char="•"/>
              <a:defRPr sz="3600">
                <a:solidFill>
                  <a:srgbClr val="292929"/>
                </a:solidFill>
                <a:latin typeface="Boing Light"/>
                <a:ea typeface="Boing Light"/>
                <a:cs typeface="Boing Light"/>
                <a:sym typeface="Boing Light"/>
              </a:defRPr>
            </a:pPr>
            <a:r>
              <a:rPr lang="en-US" dirty="0"/>
              <a:t>Insufficient zinc</a:t>
            </a:r>
          </a:p>
          <a:p>
            <a:pPr marL="777240" lvl="1" indent="-388620">
              <a:lnSpc>
                <a:spcPts val="4600"/>
              </a:lnSpc>
              <a:buSzPct val="100000"/>
              <a:buFont typeface="Arial"/>
              <a:buChar char="•"/>
              <a:defRPr sz="3600">
                <a:solidFill>
                  <a:srgbClr val="292929"/>
                </a:solidFill>
                <a:latin typeface="Boing Light"/>
                <a:ea typeface="Boing Light"/>
                <a:cs typeface="Boing Light"/>
                <a:sym typeface="Boing Light"/>
              </a:defRPr>
            </a:pPr>
            <a:r>
              <a:rPr lang="en-US" dirty="0"/>
              <a:t>Insufficient thiamine, B</a:t>
            </a:r>
            <a:r>
              <a:rPr lang="en-US" baseline="-25000" dirty="0"/>
              <a:t>6</a:t>
            </a:r>
            <a:r>
              <a:rPr lang="en-US" dirty="0"/>
              <a:t> (pyridoxal phosphate), choline, and resveratrol</a:t>
            </a:r>
          </a:p>
        </p:txBody>
      </p:sp>
      <p:pic>
        <p:nvPicPr>
          <p:cNvPr id="120" name="Picture 8" descr="Picture 8"/>
          <p:cNvPicPr>
            <a:picLocks noChangeAspect="1"/>
          </p:cNvPicPr>
          <p:nvPr/>
        </p:nvPicPr>
        <p:blipFill>
          <a:blip r:embed="rId3"/>
          <a:stretch>
            <a:fillRect/>
          </a:stretch>
        </p:blipFill>
        <p:spPr>
          <a:xfrm>
            <a:off x="16922515" y="775886"/>
            <a:ext cx="603485" cy="515705"/>
          </a:xfrm>
          <a:prstGeom prst="rect">
            <a:avLst/>
          </a:prstGeom>
          <a:ln w="12700">
            <a:miter lim="400000"/>
          </a:ln>
        </p:spPr>
      </p:pic>
    </p:spTree>
    <p:extLst>
      <p:ext uri="{BB962C8B-B14F-4D97-AF65-F5344CB8AC3E}">
        <p14:creationId xmlns:p14="http://schemas.microsoft.com/office/powerpoint/2010/main" val="4533207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9">
                                            <p:txEl>
                                              <p:pRg st="0" end="0"/>
                                            </p:txEl>
                                          </p:spTgt>
                                        </p:tgtEl>
                                        <p:attrNameLst>
                                          <p:attrName>style.visibility</p:attrName>
                                        </p:attrNameLst>
                                      </p:cBhvr>
                                      <p:to>
                                        <p:strVal val="visible"/>
                                      </p:to>
                                    </p:set>
                                    <p:animEffect transition="in" filter="fade">
                                      <p:cBhvr>
                                        <p:cTn id="7" dur="500"/>
                                        <p:tgtEl>
                                          <p:spTgt spid="1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9">
                                            <p:txEl>
                                              <p:pRg st="1" end="1"/>
                                            </p:txEl>
                                          </p:spTgt>
                                        </p:tgtEl>
                                        <p:attrNameLst>
                                          <p:attrName>style.visibility</p:attrName>
                                        </p:attrNameLst>
                                      </p:cBhvr>
                                      <p:to>
                                        <p:strVal val="visible"/>
                                      </p:to>
                                    </p:set>
                                    <p:animEffect transition="in" filter="fade">
                                      <p:cBhvr>
                                        <p:cTn id="12" dur="500"/>
                                        <p:tgtEl>
                                          <p:spTgt spid="1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9">
                                            <p:txEl>
                                              <p:pRg st="2" end="2"/>
                                            </p:txEl>
                                          </p:spTgt>
                                        </p:tgtEl>
                                        <p:attrNameLst>
                                          <p:attrName>style.visibility</p:attrName>
                                        </p:attrNameLst>
                                      </p:cBhvr>
                                      <p:to>
                                        <p:strVal val="visible"/>
                                      </p:to>
                                    </p:set>
                                    <p:animEffect transition="in" filter="fade">
                                      <p:cBhvr>
                                        <p:cTn id="17" dur="500"/>
                                        <p:tgtEl>
                                          <p:spTgt spid="1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9">
                                            <p:txEl>
                                              <p:pRg st="3" end="3"/>
                                            </p:txEl>
                                          </p:spTgt>
                                        </p:tgtEl>
                                        <p:attrNameLst>
                                          <p:attrName>style.visibility</p:attrName>
                                        </p:attrNameLst>
                                      </p:cBhvr>
                                      <p:to>
                                        <p:strVal val="visible"/>
                                      </p:to>
                                    </p:set>
                                    <p:animEffect transition="in" filter="fade">
                                      <p:cBhvr>
                                        <p:cTn id="22" dur="500"/>
                                        <p:tgtEl>
                                          <p:spTgt spid="1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9">
                                            <p:txEl>
                                              <p:pRg st="4" end="4"/>
                                            </p:txEl>
                                          </p:spTgt>
                                        </p:tgtEl>
                                        <p:attrNameLst>
                                          <p:attrName>style.visibility</p:attrName>
                                        </p:attrNameLst>
                                      </p:cBhvr>
                                      <p:to>
                                        <p:strVal val="visible"/>
                                      </p:to>
                                    </p:set>
                                    <p:animEffect transition="in" filter="fade">
                                      <p:cBhvr>
                                        <p:cTn id="27" dur="500"/>
                                        <p:tgtEl>
                                          <p:spTgt spid="1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9">
                                            <p:txEl>
                                              <p:pRg st="5" end="5"/>
                                            </p:txEl>
                                          </p:spTgt>
                                        </p:tgtEl>
                                        <p:attrNameLst>
                                          <p:attrName>style.visibility</p:attrName>
                                        </p:attrNameLst>
                                      </p:cBhvr>
                                      <p:to>
                                        <p:strVal val="visible"/>
                                      </p:to>
                                    </p:set>
                                    <p:animEffect transition="in" filter="fade">
                                      <p:cBhvr>
                                        <p:cTn id="32" dur="500"/>
                                        <p:tgtEl>
                                          <p:spTgt spid="11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9">
                                            <p:txEl>
                                              <p:pRg st="6" end="6"/>
                                            </p:txEl>
                                          </p:spTgt>
                                        </p:tgtEl>
                                        <p:attrNameLst>
                                          <p:attrName>style.visibility</p:attrName>
                                        </p:attrNameLst>
                                      </p:cBhvr>
                                      <p:to>
                                        <p:strVal val="visible"/>
                                      </p:to>
                                    </p:set>
                                    <p:animEffect transition="in" filter="fade">
                                      <p:cBhvr>
                                        <p:cTn id="37" dur="500"/>
                                        <p:tgtEl>
                                          <p:spTgt spid="11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9">
                                            <p:txEl>
                                              <p:pRg st="7" end="7"/>
                                            </p:txEl>
                                          </p:spTgt>
                                        </p:tgtEl>
                                        <p:attrNameLst>
                                          <p:attrName>style.visibility</p:attrName>
                                        </p:attrNameLst>
                                      </p:cBhvr>
                                      <p:to>
                                        <p:strVal val="visible"/>
                                      </p:to>
                                    </p:set>
                                    <p:animEffect transition="in" filter="fade">
                                      <p:cBhvr>
                                        <p:cTn id="42" dur="500"/>
                                        <p:tgtEl>
                                          <p:spTgt spid="11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9">
                                            <p:txEl>
                                              <p:pRg st="8" end="8"/>
                                            </p:txEl>
                                          </p:spTgt>
                                        </p:tgtEl>
                                        <p:attrNameLst>
                                          <p:attrName>style.visibility</p:attrName>
                                        </p:attrNameLst>
                                      </p:cBhvr>
                                      <p:to>
                                        <p:strVal val="visible"/>
                                      </p:to>
                                    </p:set>
                                    <p:animEffect transition="in" filter="fade">
                                      <p:cBhvr>
                                        <p:cTn id="47" dur="500"/>
                                        <p:tgtEl>
                                          <p:spTgt spid="11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19">
                                            <p:txEl>
                                              <p:pRg st="9" end="9"/>
                                            </p:txEl>
                                          </p:spTgt>
                                        </p:tgtEl>
                                        <p:attrNameLst>
                                          <p:attrName>style.visibility</p:attrName>
                                        </p:attrNameLst>
                                      </p:cBhvr>
                                      <p:to>
                                        <p:strVal val="visible"/>
                                      </p:to>
                                    </p:set>
                                    <p:animEffect transition="in" filter="fade">
                                      <p:cBhvr>
                                        <p:cTn id="52" dur="500"/>
                                        <p:tgtEl>
                                          <p:spTgt spid="1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Picture 2" descr="Picture 2"/>
          <p:cNvPicPr>
            <a:picLocks noChangeAspect="1"/>
          </p:cNvPicPr>
          <p:nvPr/>
        </p:nvPicPr>
        <p:blipFill>
          <a:blip r:embed="rId2"/>
          <a:stretch>
            <a:fillRect/>
          </a:stretch>
        </p:blipFill>
        <p:spPr>
          <a:xfrm>
            <a:off x="0" y="0"/>
            <a:ext cx="18288000" cy="10287000"/>
          </a:xfrm>
          <a:prstGeom prst="rect">
            <a:avLst/>
          </a:prstGeom>
          <a:ln w="12700">
            <a:miter lim="400000"/>
          </a:ln>
        </p:spPr>
      </p:pic>
      <p:sp>
        <p:nvSpPr>
          <p:cNvPr id="112" name="Freeform 4"/>
          <p:cNvSpPr/>
          <p:nvPr/>
        </p:nvSpPr>
        <p:spPr>
          <a:xfrm>
            <a:off x="762000" y="761999"/>
            <a:ext cx="16764001" cy="8763001"/>
          </a:xfrm>
          <a:prstGeom prst="rect">
            <a:avLst/>
          </a:prstGeom>
          <a:solidFill>
            <a:srgbClr val="F5F5EE"/>
          </a:solidFill>
          <a:ln w="12700">
            <a:miter lim="400000"/>
          </a:ln>
        </p:spPr>
        <p:txBody>
          <a:bodyPr lIns="45719" rIns="45719"/>
          <a:lstStyle/>
          <a:p>
            <a:endParaRPr/>
          </a:p>
        </p:txBody>
      </p:sp>
      <p:pic>
        <p:nvPicPr>
          <p:cNvPr id="113" name="Picture 6" descr="Picture 6"/>
          <p:cNvPicPr>
            <a:picLocks noChangeAspect="1"/>
          </p:cNvPicPr>
          <p:nvPr/>
        </p:nvPicPr>
        <p:blipFill>
          <a:blip r:embed="rId3"/>
          <a:stretch>
            <a:fillRect/>
          </a:stretch>
        </p:blipFill>
        <p:spPr>
          <a:xfrm>
            <a:off x="16655815" y="1028700"/>
            <a:ext cx="603485" cy="515704"/>
          </a:xfrm>
          <a:prstGeom prst="rect">
            <a:avLst/>
          </a:prstGeom>
          <a:ln w="12700">
            <a:miter lim="400000"/>
          </a:ln>
        </p:spPr>
      </p:pic>
      <p:sp>
        <p:nvSpPr>
          <p:cNvPr id="114" name="TextBox 7"/>
          <p:cNvSpPr txBox="1"/>
          <p:nvPr/>
        </p:nvSpPr>
        <p:spPr>
          <a:xfrm>
            <a:off x="1427233" y="4680584"/>
            <a:ext cx="15433534" cy="9872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a:lnSpc>
                <a:spcPts val="7500"/>
              </a:lnSpc>
              <a:defRPr sz="6900">
                <a:solidFill>
                  <a:srgbClr val="135196"/>
                </a:solidFill>
                <a:latin typeface="Big Caslon Medium"/>
                <a:ea typeface="Big Caslon Medium"/>
                <a:cs typeface="Big Caslon Medium"/>
                <a:sym typeface="Big Caslon Medium"/>
              </a:defRPr>
            </a:lvl1pPr>
          </a:lstStyle>
          <a:p>
            <a:r>
              <a:t>Nutrition Hit: Tryptophan</a:t>
            </a:r>
          </a:p>
        </p:txBody>
      </p:sp>
    </p:spTree>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 name="Picture 2" descr="Picture 2"/>
          <p:cNvPicPr>
            <a:picLocks noChangeAspect="1"/>
          </p:cNvPicPr>
          <p:nvPr/>
        </p:nvPicPr>
        <p:blipFill>
          <a:blip r:embed="rId3"/>
          <a:stretch>
            <a:fillRect/>
          </a:stretch>
        </p:blipFill>
        <p:spPr>
          <a:xfrm>
            <a:off x="0" y="0"/>
            <a:ext cx="18288000" cy="10287000"/>
          </a:xfrm>
          <a:prstGeom prst="rect">
            <a:avLst/>
          </a:prstGeom>
          <a:ln w="12700">
            <a:miter lim="400000"/>
          </a:ln>
        </p:spPr>
      </p:pic>
      <p:sp>
        <p:nvSpPr>
          <p:cNvPr id="117" name="TextBox 3"/>
          <p:cNvSpPr txBox="1"/>
          <p:nvPr/>
        </p:nvSpPr>
        <p:spPr>
          <a:xfrm>
            <a:off x="762000" y="828675"/>
            <a:ext cx="11257320" cy="9872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7500"/>
              </a:lnSpc>
              <a:defRPr sz="6900">
                <a:solidFill>
                  <a:srgbClr val="135196"/>
                </a:solidFill>
                <a:latin typeface="Big Caslon Medium"/>
                <a:ea typeface="Big Caslon Medium"/>
                <a:cs typeface="Big Caslon Medium"/>
                <a:sym typeface="Big Caslon Medium"/>
              </a:defRPr>
            </a:lvl1pPr>
          </a:lstStyle>
          <a:p>
            <a:r>
              <a:t>Nutritional Hit: Tryptophan</a:t>
            </a:r>
          </a:p>
        </p:txBody>
      </p:sp>
      <p:sp>
        <p:nvSpPr>
          <p:cNvPr id="118" name="Freeform 5"/>
          <p:cNvSpPr/>
          <p:nvPr/>
        </p:nvSpPr>
        <p:spPr>
          <a:xfrm>
            <a:off x="762000" y="2177642"/>
            <a:ext cx="16764001" cy="7347358"/>
          </a:xfrm>
          <a:prstGeom prst="rect">
            <a:avLst/>
          </a:prstGeom>
          <a:solidFill>
            <a:srgbClr val="F5F5EE"/>
          </a:solidFill>
          <a:ln w="12700">
            <a:miter lim="400000"/>
          </a:ln>
        </p:spPr>
        <p:txBody>
          <a:bodyPr lIns="45719" rIns="45719"/>
          <a:lstStyle/>
          <a:p>
            <a:endParaRPr/>
          </a:p>
        </p:txBody>
      </p:sp>
      <p:sp>
        <p:nvSpPr>
          <p:cNvPr id="119" name="TextBox 7"/>
          <p:cNvSpPr txBox="1"/>
          <p:nvPr/>
        </p:nvSpPr>
        <p:spPr>
          <a:xfrm>
            <a:off x="701737" y="2542401"/>
            <a:ext cx="16522522" cy="58394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777240" lvl="1" indent="-388620">
              <a:lnSpc>
                <a:spcPts val="4600"/>
              </a:lnSpc>
              <a:buSzPct val="100000"/>
              <a:buFont typeface="Arial"/>
              <a:buChar char="•"/>
              <a:defRPr sz="3600">
                <a:solidFill>
                  <a:srgbClr val="292929"/>
                </a:solidFill>
                <a:latin typeface="Boing Light"/>
                <a:ea typeface="Boing Light"/>
                <a:cs typeface="Boing Light"/>
                <a:sym typeface="Boing Light"/>
              </a:defRPr>
            </a:pPr>
            <a:r>
              <a:rPr dirty="0"/>
              <a:t>Dietary tryptophan does not necessarily equal brain tryptophan</a:t>
            </a:r>
          </a:p>
          <a:p>
            <a:pPr>
              <a:lnSpc>
                <a:spcPts val="4600"/>
              </a:lnSpc>
              <a:defRPr sz="3600">
                <a:solidFill>
                  <a:srgbClr val="292929"/>
                </a:solidFill>
                <a:latin typeface="Boing Light"/>
                <a:ea typeface="Boing Light"/>
                <a:cs typeface="Boing Light"/>
                <a:sym typeface="Boing Light"/>
              </a:defRPr>
            </a:pPr>
            <a:endParaRPr dirty="0"/>
          </a:p>
          <a:p>
            <a:pPr marL="777240" lvl="1" indent="-388620">
              <a:lnSpc>
                <a:spcPts val="4600"/>
              </a:lnSpc>
              <a:buSzPct val="100000"/>
              <a:buFont typeface="Arial"/>
              <a:buChar char="•"/>
              <a:defRPr sz="3600">
                <a:solidFill>
                  <a:srgbClr val="292929"/>
                </a:solidFill>
                <a:latin typeface="Boing Light"/>
                <a:ea typeface="Boing Light"/>
                <a:cs typeface="Boing Light"/>
                <a:sym typeface="Boing Light"/>
              </a:defRPr>
            </a:pPr>
            <a:r>
              <a:rPr dirty="0"/>
              <a:t>Insufficient brain tryptophan</a:t>
            </a:r>
          </a:p>
          <a:p>
            <a:pPr>
              <a:lnSpc>
                <a:spcPts val="4600"/>
              </a:lnSpc>
              <a:defRPr sz="3600">
                <a:solidFill>
                  <a:srgbClr val="292929"/>
                </a:solidFill>
                <a:latin typeface="Boing Light"/>
                <a:ea typeface="Boing Light"/>
                <a:cs typeface="Boing Light"/>
                <a:sym typeface="Boing Light"/>
              </a:defRPr>
            </a:pPr>
            <a:endParaRPr dirty="0"/>
          </a:p>
          <a:p>
            <a:pPr marL="777240" lvl="1" indent="-388620">
              <a:lnSpc>
                <a:spcPts val="4600"/>
              </a:lnSpc>
              <a:buSzPct val="100000"/>
              <a:buFont typeface="Arial"/>
              <a:buChar char="•"/>
              <a:defRPr sz="3600">
                <a:solidFill>
                  <a:srgbClr val="292929"/>
                </a:solidFill>
                <a:latin typeface="Boing Light"/>
                <a:ea typeface="Boing Light"/>
                <a:cs typeface="Boing Light"/>
                <a:sym typeface="Boing Light"/>
              </a:defRPr>
            </a:pPr>
            <a:r>
              <a:rPr dirty="0"/>
              <a:t>Tryptophan is converted to serotonin, melatonin, and niacin</a:t>
            </a:r>
          </a:p>
          <a:p>
            <a:pPr>
              <a:lnSpc>
                <a:spcPts val="4600"/>
              </a:lnSpc>
              <a:defRPr sz="3600">
                <a:solidFill>
                  <a:srgbClr val="292929"/>
                </a:solidFill>
                <a:latin typeface="Boing Light"/>
                <a:ea typeface="Boing Light"/>
                <a:cs typeface="Boing Light"/>
                <a:sym typeface="Boing Light"/>
              </a:defRPr>
            </a:pPr>
            <a:endParaRPr dirty="0"/>
          </a:p>
          <a:p>
            <a:pPr marL="777240" lvl="1" indent="-388620">
              <a:lnSpc>
                <a:spcPts val="4600"/>
              </a:lnSpc>
              <a:buSzPct val="100000"/>
              <a:buFont typeface="Arial"/>
              <a:buChar char="•"/>
              <a:defRPr sz="3600">
                <a:solidFill>
                  <a:srgbClr val="292929"/>
                </a:solidFill>
                <a:latin typeface="Boing Light"/>
                <a:ea typeface="Boing Light"/>
                <a:cs typeface="Boing Light"/>
                <a:sym typeface="Boing Light"/>
              </a:defRPr>
            </a:pPr>
            <a:r>
              <a:rPr dirty="0"/>
              <a:t>It is the least abundant amino acid in the diet</a:t>
            </a:r>
          </a:p>
          <a:p>
            <a:pPr>
              <a:lnSpc>
                <a:spcPts val="4600"/>
              </a:lnSpc>
              <a:defRPr sz="3600">
                <a:solidFill>
                  <a:srgbClr val="292929"/>
                </a:solidFill>
                <a:latin typeface="Boing Light"/>
                <a:ea typeface="Boing Light"/>
                <a:cs typeface="Boing Light"/>
                <a:sym typeface="Boing Light"/>
              </a:defRPr>
            </a:pPr>
            <a:endParaRPr dirty="0"/>
          </a:p>
          <a:p>
            <a:pPr marL="777240" lvl="1" indent="-388620">
              <a:lnSpc>
                <a:spcPts val="4600"/>
              </a:lnSpc>
              <a:buSzPct val="100000"/>
              <a:buFont typeface="Arial"/>
              <a:buChar char="•"/>
              <a:defRPr sz="3600">
                <a:solidFill>
                  <a:srgbClr val="292929"/>
                </a:solidFill>
                <a:latin typeface="Boing Light"/>
                <a:ea typeface="Boing Light"/>
                <a:cs typeface="Boing Light"/>
                <a:sym typeface="Boing Light"/>
              </a:defRPr>
            </a:pPr>
            <a:r>
              <a:rPr dirty="0"/>
              <a:t>The conversion of tryptophan to 5-HTP is inhibited by stress, insulin resistance, magnesium or vitamin B6 deficiency, lack of light, and increasing age</a:t>
            </a:r>
          </a:p>
        </p:txBody>
      </p:sp>
      <p:pic>
        <p:nvPicPr>
          <p:cNvPr id="120" name="Picture 8" descr="Picture 8"/>
          <p:cNvPicPr>
            <a:picLocks noChangeAspect="1"/>
          </p:cNvPicPr>
          <p:nvPr/>
        </p:nvPicPr>
        <p:blipFill>
          <a:blip r:embed="rId4"/>
          <a:stretch>
            <a:fillRect/>
          </a:stretch>
        </p:blipFill>
        <p:spPr>
          <a:xfrm>
            <a:off x="16922515" y="775886"/>
            <a:ext cx="603485" cy="515705"/>
          </a:xfrm>
          <a:prstGeom prst="rect">
            <a:avLst/>
          </a:prstGeom>
          <a:ln w="12700">
            <a:miter lim="400000"/>
          </a:ln>
        </p:spPr>
      </p:pic>
    </p:spTree>
  </p:cSld>
  <p:clrMapOvr>
    <a:masterClrMapping/>
  </p:clrMapOvr>
  <p:transition spd="slow">
    <p:fade/>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119">
                                            <p:bg/>
                                          </p:spTgt>
                                        </p:tgtEl>
                                        <p:attrNameLst>
                                          <p:attrName>style.visibility</p:attrName>
                                        </p:attrNameLst>
                                      </p:cBhvr>
                                      <p:to>
                                        <p:strVal val="visible"/>
                                      </p:to>
                                    </p:set>
                                    <p:animEffect transition="in" filter="fade">
                                      <p:cBhvr>
                                        <p:cTn id="7" dur="500"/>
                                        <p:tgtEl>
                                          <p:spTgt spid="119">
                                            <p:bg/>
                                          </p:spTgt>
                                        </p:tgtEl>
                                      </p:cBhvr>
                                    </p:animEffect>
                                  </p:childTnLst>
                                </p:cTn>
                              </p:par>
                              <p:par>
                                <p:cTn id="8" presetID="10" presetClass="entr" presetSubtype="0" fill="hold" grpId="0" nodeType="withEffect">
                                  <p:stCondLst>
                                    <p:cond delay="0"/>
                                  </p:stCondLst>
                                  <p:iterate>
                                    <p:tmAbs val="0"/>
                                  </p:iterate>
                                  <p:childTnLst>
                                    <p:set>
                                      <p:cBhvr>
                                        <p:cTn id="9" fill="hold"/>
                                        <p:tgtEl>
                                          <p:spTgt spid="119">
                                            <p:txEl>
                                              <p:pRg st="0" end="0"/>
                                            </p:txEl>
                                          </p:spTgt>
                                        </p:tgtEl>
                                        <p:attrNameLst>
                                          <p:attrName>style.visibility</p:attrName>
                                        </p:attrNameLst>
                                      </p:cBhvr>
                                      <p:to>
                                        <p:strVal val="visible"/>
                                      </p:to>
                                    </p:set>
                                    <p:animEffect transition="in" filter="fade">
                                      <p:cBhvr>
                                        <p:cTn id="10" dur="500"/>
                                        <p:tgtEl>
                                          <p:spTgt spid="119">
                                            <p:txEl>
                                              <p:pRg st="0" end="0"/>
                                            </p:txEl>
                                          </p:spTgt>
                                        </p:tgtEl>
                                      </p:cBhvr>
                                    </p:animEffect>
                                  </p:childTnLst>
                                </p:cTn>
                              </p:par>
                            </p:childTnLst>
                          </p:cTn>
                        </p:par>
                        <p:par>
                          <p:cTn id="11" fill="hold">
                            <p:stCondLst>
                              <p:cond delay="500"/>
                            </p:stCondLst>
                            <p:childTnLst>
                              <p:par>
                                <p:cTn id="12" presetID="10" presetClass="entr" fill="hold" grpId="0" nodeType="afterEffect">
                                  <p:stCondLst>
                                    <p:cond delay="0"/>
                                  </p:stCondLst>
                                  <p:iterate>
                                    <p:tmAbs val="0"/>
                                  </p:iterate>
                                  <p:childTnLst>
                                    <p:set>
                                      <p:cBhvr>
                                        <p:cTn id="13" fill="hold"/>
                                        <p:tgtEl>
                                          <p:spTgt spid="119">
                                            <p:txEl>
                                              <p:pRg st="1" end="1"/>
                                            </p:txEl>
                                          </p:spTgt>
                                        </p:tgtEl>
                                        <p:attrNameLst>
                                          <p:attrName>style.visibility</p:attrName>
                                        </p:attrNameLst>
                                      </p:cBhvr>
                                      <p:to>
                                        <p:strVal val="visible"/>
                                      </p:to>
                                    </p:set>
                                    <p:animEffect transition="in" filter="fade">
                                      <p:cBhvr>
                                        <p:cTn id="14" dur="500"/>
                                        <p:tgtEl>
                                          <p:spTgt spid="119">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fill="hold" grpId="0" nodeType="clickEffect">
                                  <p:stCondLst>
                                    <p:cond delay="0"/>
                                  </p:stCondLst>
                                  <p:iterate>
                                    <p:tmAbs val="0"/>
                                  </p:iterate>
                                  <p:childTnLst>
                                    <p:set>
                                      <p:cBhvr>
                                        <p:cTn id="18" fill="hold"/>
                                        <p:tgtEl>
                                          <p:spTgt spid="119">
                                            <p:txEl>
                                              <p:pRg st="2" end="2"/>
                                            </p:txEl>
                                          </p:spTgt>
                                        </p:tgtEl>
                                        <p:attrNameLst>
                                          <p:attrName>style.visibility</p:attrName>
                                        </p:attrNameLst>
                                      </p:cBhvr>
                                      <p:to>
                                        <p:strVal val="visible"/>
                                      </p:to>
                                    </p:set>
                                    <p:animEffect transition="in" filter="fade">
                                      <p:cBhvr>
                                        <p:cTn id="19" dur="500"/>
                                        <p:tgtEl>
                                          <p:spTgt spid="119">
                                            <p:txEl>
                                              <p:pRg st="2" end="2"/>
                                            </p:txEl>
                                          </p:spTgt>
                                        </p:tgtEl>
                                      </p:cBhvr>
                                    </p:animEffect>
                                  </p:childTnLst>
                                </p:cTn>
                              </p:par>
                            </p:childTnLst>
                          </p:cTn>
                        </p:par>
                        <p:par>
                          <p:cTn id="20" fill="hold">
                            <p:stCondLst>
                              <p:cond delay="500"/>
                            </p:stCondLst>
                            <p:childTnLst>
                              <p:par>
                                <p:cTn id="21" presetID="10" presetClass="entr" fill="hold" grpId="0" nodeType="afterEffect">
                                  <p:stCondLst>
                                    <p:cond delay="0"/>
                                  </p:stCondLst>
                                  <p:iterate>
                                    <p:tmAbs val="0"/>
                                  </p:iterate>
                                  <p:childTnLst>
                                    <p:set>
                                      <p:cBhvr>
                                        <p:cTn id="22" fill="hold"/>
                                        <p:tgtEl>
                                          <p:spTgt spid="119">
                                            <p:txEl>
                                              <p:pRg st="3" end="3"/>
                                            </p:txEl>
                                          </p:spTgt>
                                        </p:tgtEl>
                                        <p:attrNameLst>
                                          <p:attrName>style.visibility</p:attrName>
                                        </p:attrNameLst>
                                      </p:cBhvr>
                                      <p:to>
                                        <p:strVal val="visible"/>
                                      </p:to>
                                    </p:set>
                                    <p:animEffect transition="in" filter="fade">
                                      <p:cBhvr>
                                        <p:cTn id="23" dur="500"/>
                                        <p:tgtEl>
                                          <p:spTgt spid="119">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fill="hold" grpId="0" nodeType="clickEffect">
                                  <p:stCondLst>
                                    <p:cond delay="0"/>
                                  </p:stCondLst>
                                  <p:iterate>
                                    <p:tmAbs val="0"/>
                                  </p:iterate>
                                  <p:childTnLst>
                                    <p:set>
                                      <p:cBhvr>
                                        <p:cTn id="27" fill="hold"/>
                                        <p:tgtEl>
                                          <p:spTgt spid="119">
                                            <p:txEl>
                                              <p:pRg st="4" end="4"/>
                                            </p:txEl>
                                          </p:spTgt>
                                        </p:tgtEl>
                                        <p:attrNameLst>
                                          <p:attrName>style.visibility</p:attrName>
                                        </p:attrNameLst>
                                      </p:cBhvr>
                                      <p:to>
                                        <p:strVal val="visible"/>
                                      </p:to>
                                    </p:set>
                                    <p:animEffect transition="in" filter="fade">
                                      <p:cBhvr>
                                        <p:cTn id="28" dur="500"/>
                                        <p:tgtEl>
                                          <p:spTgt spid="119">
                                            <p:txEl>
                                              <p:pRg st="4" end="4"/>
                                            </p:txEl>
                                          </p:spTgt>
                                        </p:tgtEl>
                                      </p:cBhvr>
                                    </p:animEffect>
                                  </p:childTnLst>
                                </p:cTn>
                              </p:par>
                            </p:childTnLst>
                          </p:cTn>
                        </p:par>
                        <p:par>
                          <p:cTn id="29" fill="hold">
                            <p:stCondLst>
                              <p:cond delay="500"/>
                            </p:stCondLst>
                            <p:childTnLst>
                              <p:par>
                                <p:cTn id="30" presetID="10" presetClass="entr" fill="hold" grpId="0" nodeType="afterEffect">
                                  <p:stCondLst>
                                    <p:cond delay="0"/>
                                  </p:stCondLst>
                                  <p:iterate>
                                    <p:tmAbs val="0"/>
                                  </p:iterate>
                                  <p:childTnLst>
                                    <p:set>
                                      <p:cBhvr>
                                        <p:cTn id="31" fill="hold"/>
                                        <p:tgtEl>
                                          <p:spTgt spid="119">
                                            <p:txEl>
                                              <p:pRg st="5" end="5"/>
                                            </p:txEl>
                                          </p:spTgt>
                                        </p:tgtEl>
                                        <p:attrNameLst>
                                          <p:attrName>style.visibility</p:attrName>
                                        </p:attrNameLst>
                                      </p:cBhvr>
                                      <p:to>
                                        <p:strVal val="visible"/>
                                      </p:to>
                                    </p:set>
                                    <p:animEffect transition="in" filter="fade">
                                      <p:cBhvr>
                                        <p:cTn id="32" dur="500"/>
                                        <p:tgtEl>
                                          <p:spTgt spid="11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fill="hold" grpId="0" nodeType="clickEffect">
                                  <p:stCondLst>
                                    <p:cond delay="0"/>
                                  </p:stCondLst>
                                  <p:iterate>
                                    <p:tmAbs val="0"/>
                                  </p:iterate>
                                  <p:childTnLst>
                                    <p:set>
                                      <p:cBhvr>
                                        <p:cTn id="36" fill="hold"/>
                                        <p:tgtEl>
                                          <p:spTgt spid="119">
                                            <p:txEl>
                                              <p:pRg st="6" end="6"/>
                                            </p:txEl>
                                          </p:spTgt>
                                        </p:tgtEl>
                                        <p:attrNameLst>
                                          <p:attrName>style.visibility</p:attrName>
                                        </p:attrNameLst>
                                      </p:cBhvr>
                                      <p:to>
                                        <p:strVal val="visible"/>
                                      </p:to>
                                    </p:set>
                                    <p:animEffect transition="in" filter="fade">
                                      <p:cBhvr>
                                        <p:cTn id="37" dur="500"/>
                                        <p:tgtEl>
                                          <p:spTgt spid="119">
                                            <p:txEl>
                                              <p:pRg st="6" end="6"/>
                                            </p:txEl>
                                          </p:spTgt>
                                        </p:tgtEl>
                                      </p:cBhvr>
                                    </p:animEffect>
                                  </p:childTnLst>
                                </p:cTn>
                              </p:par>
                            </p:childTnLst>
                          </p:cTn>
                        </p:par>
                        <p:par>
                          <p:cTn id="38" fill="hold">
                            <p:stCondLst>
                              <p:cond delay="500"/>
                            </p:stCondLst>
                            <p:childTnLst>
                              <p:par>
                                <p:cTn id="39" presetID="10" presetClass="entr" fill="hold" grpId="0" nodeType="afterEffect">
                                  <p:stCondLst>
                                    <p:cond delay="0"/>
                                  </p:stCondLst>
                                  <p:iterate>
                                    <p:tmAbs val="0"/>
                                  </p:iterate>
                                  <p:childTnLst>
                                    <p:set>
                                      <p:cBhvr>
                                        <p:cTn id="40" fill="hold"/>
                                        <p:tgtEl>
                                          <p:spTgt spid="119">
                                            <p:txEl>
                                              <p:pRg st="7" end="7"/>
                                            </p:txEl>
                                          </p:spTgt>
                                        </p:tgtEl>
                                        <p:attrNameLst>
                                          <p:attrName>style.visibility</p:attrName>
                                        </p:attrNameLst>
                                      </p:cBhvr>
                                      <p:to>
                                        <p:strVal val="visible"/>
                                      </p:to>
                                    </p:set>
                                    <p:animEffect transition="in" filter="fade">
                                      <p:cBhvr>
                                        <p:cTn id="41" dur="500"/>
                                        <p:tgtEl>
                                          <p:spTgt spid="119">
                                            <p:txEl>
                                              <p:pRg st="7" end="7"/>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fill="hold" grpId="0" nodeType="clickEffect">
                                  <p:stCondLst>
                                    <p:cond delay="0"/>
                                  </p:stCondLst>
                                  <p:iterate>
                                    <p:tmAbs val="0"/>
                                  </p:iterate>
                                  <p:childTnLst>
                                    <p:set>
                                      <p:cBhvr>
                                        <p:cTn id="45" fill="hold"/>
                                        <p:tgtEl>
                                          <p:spTgt spid="119">
                                            <p:txEl>
                                              <p:pRg st="8" end="8"/>
                                            </p:txEl>
                                          </p:spTgt>
                                        </p:tgtEl>
                                        <p:attrNameLst>
                                          <p:attrName>style.visibility</p:attrName>
                                        </p:attrNameLst>
                                      </p:cBhvr>
                                      <p:to>
                                        <p:strVal val="visible"/>
                                      </p:to>
                                    </p:set>
                                    <p:animEffect transition="in" filter="fade">
                                      <p:cBhvr>
                                        <p:cTn id="46" dur="500"/>
                                        <p:tgtEl>
                                          <p:spTgt spid="11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build="p" bldLvl="5" animBg="1" advAuto="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Picture 2" descr="Picture 2"/>
          <p:cNvPicPr>
            <a:picLocks noChangeAspect="1"/>
          </p:cNvPicPr>
          <p:nvPr/>
        </p:nvPicPr>
        <p:blipFill>
          <a:blip r:embed="rId3"/>
          <a:stretch>
            <a:fillRect/>
          </a:stretch>
        </p:blipFill>
        <p:spPr>
          <a:xfrm>
            <a:off x="0" y="0"/>
            <a:ext cx="18288000" cy="10287000"/>
          </a:xfrm>
          <a:prstGeom prst="rect">
            <a:avLst/>
          </a:prstGeom>
          <a:ln w="12700">
            <a:miter lim="400000"/>
          </a:ln>
        </p:spPr>
      </p:pic>
      <p:sp>
        <p:nvSpPr>
          <p:cNvPr id="123" name="TextBox 3"/>
          <p:cNvSpPr txBox="1"/>
          <p:nvPr/>
        </p:nvSpPr>
        <p:spPr>
          <a:xfrm>
            <a:off x="757237" y="828675"/>
            <a:ext cx="12384151" cy="19236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7500"/>
              </a:lnSpc>
              <a:defRPr sz="6900">
                <a:solidFill>
                  <a:srgbClr val="135196"/>
                </a:solidFill>
                <a:latin typeface="Big Caslon Medium"/>
                <a:ea typeface="Big Caslon Medium"/>
                <a:cs typeface="Big Caslon Medium"/>
                <a:sym typeface="Big Caslon Medium"/>
              </a:defRPr>
            </a:lvl1pPr>
          </a:lstStyle>
          <a:p>
            <a:r>
              <a:rPr lang="en-US"/>
              <a:t>Tryptophan Supplementation Improves</a:t>
            </a:r>
          </a:p>
        </p:txBody>
      </p:sp>
      <p:pic>
        <p:nvPicPr>
          <p:cNvPr id="124" name="Picture 4" descr="Picture 4"/>
          <p:cNvPicPr>
            <a:picLocks noChangeAspect="1"/>
          </p:cNvPicPr>
          <p:nvPr/>
        </p:nvPicPr>
        <p:blipFill>
          <a:blip r:embed="rId4"/>
          <a:srcRect t="13923" b="1988"/>
          <a:stretch>
            <a:fillRect/>
          </a:stretch>
        </p:blipFill>
        <p:spPr>
          <a:xfrm>
            <a:off x="6516972" y="3349957"/>
            <a:ext cx="11018553" cy="6184568"/>
          </a:xfrm>
          <a:prstGeom prst="rect">
            <a:avLst/>
          </a:prstGeom>
          <a:ln w="12700">
            <a:miter lim="400000"/>
          </a:ln>
        </p:spPr>
      </p:pic>
      <p:sp>
        <p:nvSpPr>
          <p:cNvPr id="125" name="Freeform 6"/>
          <p:cNvSpPr/>
          <p:nvPr/>
        </p:nvSpPr>
        <p:spPr>
          <a:xfrm>
            <a:off x="789461" y="4931946"/>
            <a:ext cx="9826127" cy="2268419"/>
          </a:xfrm>
          <a:prstGeom prst="rect">
            <a:avLst/>
          </a:prstGeom>
          <a:solidFill>
            <a:srgbClr val="F5F5EE"/>
          </a:solidFill>
          <a:ln w="12700">
            <a:miter lim="400000"/>
          </a:ln>
        </p:spPr>
        <p:txBody>
          <a:bodyPr lIns="45719" rIns="45719"/>
          <a:lstStyle/>
          <a:p>
            <a:endParaRPr/>
          </a:p>
        </p:txBody>
      </p:sp>
      <p:pic>
        <p:nvPicPr>
          <p:cNvPr id="126" name="Picture 8" descr="Picture 8"/>
          <p:cNvPicPr>
            <a:picLocks noChangeAspect="1"/>
          </p:cNvPicPr>
          <p:nvPr/>
        </p:nvPicPr>
        <p:blipFill>
          <a:blip r:embed="rId5"/>
          <a:stretch>
            <a:fillRect/>
          </a:stretch>
        </p:blipFill>
        <p:spPr>
          <a:xfrm>
            <a:off x="16932040" y="762000"/>
            <a:ext cx="603485" cy="515704"/>
          </a:xfrm>
          <a:prstGeom prst="rect">
            <a:avLst/>
          </a:prstGeom>
          <a:ln w="12700">
            <a:miter lim="400000"/>
          </a:ln>
        </p:spPr>
      </p:pic>
      <p:sp>
        <p:nvSpPr>
          <p:cNvPr id="127" name="TextBox 9"/>
          <p:cNvSpPr txBox="1"/>
          <p:nvPr/>
        </p:nvSpPr>
        <p:spPr>
          <a:xfrm>
            <a:off x="1028700" y="5191125"/>
            <a:ext cx="9347649" cy="17607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4600"/>
              </a:lnSpc>
              <a:defRPr sz="3600">
                <a:solidFill>
                  <a:srgbClr val="152640"/>
                </a:solidFill>
                <a:latin typeface="Boing Light"/>
                <a:ea typeface="Boing Light"/>
                <a:cs typeface="Boing Light"/>
                <a:sym typeface="Boing Light"/>
              </a:defRPr>
            </a:lvl1pPr>
          </a:lstStyle>
          <a:p>
            <a:r>
              <a:rPr lang="en-US"/>
              <a:t>General mood, and it can decrease quarrelsome behaviors and increase agreeable behaviors </a:t>
            </a:r>
          </a:p>
        </p:txBody>
      </p:sp>
    </p:spTree>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2" name="TextBox 2"/>
          <p:cNvSpPr txBox="1"/>
          <p:nvPr/>
        </p:nvSpPr>
        <p:spPr>
          <a:xfrm>
            <a:off x="1028701" y="3542448"/>
            <a:ext cx="6591300" cy="2765094"/>
          </a:xfrm>
          <a:prstGeom prst="rect">
            <a:avLst/>
          </a:prstGeom>
        </p:spPr>
        <p:txBody>
          <a:bodyPr wrap="square" lIns="0" tIns="0" rIns="0" bIns="0" rtlCol="0" anchor="t">
            <a:spAutoFit/>
          </a:bodyPr>
          <a:lstStyle/>
          <a:p>
            <a:pPr>
              <a:lnSpc>
                <a:spcPts val="10682"/>
              </a:lnSpc>
            </a:pPr>
            <a:r>
              <a:rPr lang="en-US" sz="8800" b="1" dirty="0">
                <a:solidFill>
                  <a:srgbClr val="FEFFFD"/>
                </a:solidFill>
                <a:latin typeface="Adelle Sans Devanagari" panose="02000503000000020004" pitchFamily="2" charset="-78"/>
                <a:cs typeface="Adelle Sans Devanagari" panose="02000503000000020004" pitchFamily="2" charset="-78"/>
              </a:rPr>
              <a:t>Influences on E.Q.</a:t>
            </a:r>
          </a:p>
        </p:txBody>
      </p:sp>
      <p:graphicFrame>
        <p:nvGraphicFramePr>
          <p:cNvPr id="3" name="Table 3"/>
          <p:cNvGraphicFramePr>
            <a:graphicFrameLocks noGrp="1"/>
          </p:cNvGraphicFramePr>
          <p:nvPr>
            <p:extLst>
              <p:ext uri="{D42A27DB-BD31-4B8C-83A1-F6EECF244321}">
                <p14:modId xmlns:p14="http://schemas.microsoft.com/office/powerpoint/2010/main" val="3270165565"/>
              </p:ext>
            </p:extLst>
          </p:nvPr>
        </p:nvGraphicFramePr>
        <p:xfrm>
          <a:off x="8691124" y="1818923"/>
          <a:ext cx="7975692" cy="6649153"/>
        </p:xfrm>
        <a:graphic>
          <a:graphicData uri="http://schemas.openxmlformats.org/drawingml/2006/table">
            <a:tbl>
              <a:tblPr/>
              <a:tblGrid>
                <a:gridCol w="7975692">
                  <a:extLst>
                    <a:ext uri="{9D8B030D-6E8A-4147-A177-3AD203B41FA5}">
                      <a16:colId xmlns:a16="http://schemas.microsoft.com/office/drawing/2014/main" val="20000"/>
                    </a:ext>
                  </a:extLst>
                </a:gridCol>
              </a:tblGrid>
              <a:tr h="1557899">
                <a:tc>
                  <a:txBody>
                    <a:bodyPr/>
                    <a:lstStyle/>
                    <a:p>
                      <a:pPr algn="l">
                        <a:lnSpc>
                          <a:spcPts val="3639"/>
                        </a:lnSpc>
                        <a:defRPr/>
                      </a:pPr>
                      <a:r>
                        <a:rPr lang="en-US" sz="2599" b="0" i="0" dirty="0">
                          <a:solidFill>
                            <a:srgbClr val="FEFFFD"/>
                          </a:solidFill>
                          <a:latin typeface="Adelle Sans Devanagari Light" panose="02000503000000020004" pitchFamily="2" charset="-78"/>
                          <a:cs typeface="Adelle Sans Devanagari Light" panose="02000503000000020004" pitchFamily="2" charset="-78"/>
                        </a:rPr>
                        <a:t>Genetic Makeup</a:t>
                      </a:r>
                      <a:endParaRPr lang="en-US" sz="1100" b="0" i="0" dirty="0">
                        <a:latin typeface="Adelle Sans Devanagari Light" panose="02000503000000020004" pitchFamily="2" charset="-78"/>
                        <a:cs typeface="Adelle Sans Devanagari Light" panose="02000503000000020004" pitchFamily="2" charset="-78"/>
                      </a:endParaRPr>
                    </a:p>
                  </a:txBody>
                  <a:tcPr marL="0" marR="0" marT="0" marB="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9525" cap="flat" cmpd="sng" algn="ctr">
                      <a:solidFill>
                        <a:srgbClr val="FEFFFD"/>
                      </a:solidFill>
                      <a:prstDash val="solid"/>
                      <a:round/>
                      <a:headEnd type="none" w="med" len="med"/>
                      <a:tailEnd type="none" w="med" len="med"/>
                    </a:lnB>
                  </a:tcPr>
                </a:tc>
                <a:extLst>
                  <a:ext uri="{0D108BD9-81ED-4DB2-BD59-A6C34878D82A}">
                    <a16:rowId xmlns:a16="http://schemas.microsoft.com/office/drawing/2014/main" val="10000"/>
                  </a:ext>
                </a:extLst>
              </a:tr>
              <a:tr h="1560039">
                <a:tc>
                  <a:txBody>
                    <a:bodyPr/>
                    <a:lstStyle/>
                    <a:p>
                      <a:pPr algn="l">
                        <a:lnSpc>
                          <a:spcPts val="3639"/>
                        </a:lnSpc>
                        <a:defRPr/>
                      </a:pPr>
                      <a:r>
                        <a:rPr lang="en-US" sz="2599" b="0" i="0" dirty="0">
                          <a:solidFill>
                            <a:srgbClr val="FEFFFD"/>
                          </a:solidFill>
                          <a:latin typeface="Adelle Sans Devanagari Light" panose="02000503000000020004" pitchFamily="2" charset="-78"/>
                          <a:cs typeface="Adelle Sans Devanagari Light" panose="02000503000000020004" pitchFamily="2" charset="-78"/>
                        </a:rPr>
                        <a:t>Childhood Experiences</a:t>
                      </a:r>
                      <a:endParaRPr lang="en-US" sz="1100" b="0" i="0" dirty="0">
                        <a:latin typeface="Adelle Sans Devanagari Light" panose="02000503000000020004" pitchFamily="2" charset="-78"/>
                        <a:cs typeface="Adelle Sans Devanagari Light" panose="02000503000000020004" pitchFamily="2" charset="-78"/>
                      </a:endParaRPr>
                    </a:p>
                  </a:txBody>
                  <a:tcPr marL="0" marR="0" marT="0" marB="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9525" cap="flat" cmpd="sng" algn="ctr">
                      <a:solidFill>
                        <a:srgbClr val="FEFFFD"/>
                      </a:solidFill>
                      <a:prstDash val="solid"/>
                      <a:round/>
                      <a:headEnd type="none" w="med" len="med"/>
                      <a:tailEnd type="none" w="med" len="med"/>
                    </a:lnT>
                    <a:lnB w="9525" cap="flat" cmpd="sng" algn="ctr">
                      <a:solidFill>
                        <a:srgbClr val="FEFFFD"/>
                      </a:solidFill>
                      <a:prstDash val="solid"/>
                      <a:round/>
                      <a:headEnd type="none" w="med" len="med"/>
                      <a:tailEnd type="none" w="med" len="med"/>
                    </a:lnB>
                  </a:tcPr>
                </a:tc>
                <a:extLst>
                  <a:ext uri="{0D108BD9-81ED-4DB2-BD59-A6C34878D82A}">
                    <a16:rowId xmlns:a16="http://schemas.microsoft.com/office/drawing/2014/main" val="10001"/>
                  </a:ext>
                </a:extLst>
              </a:tr>
              <a:tr h="1555759">
                <a:tc>
                  <a:txBody>
                    <a:bodyPr/>
                    <a:lstStyle/>
                    <a:p>
                      <a:pPr algn="l">
                        <a:lnSpc>
                          <a:spcPts val="3639"/>
                        </a:lnSpc>
                        <a:defRPr/>
                      </a:pPr>
                      <a:r>
                        <a:rPr lang="en-US" sz="2599" b="0" i="0" dirty="0">
                          <a:solidFill>
                            <a:srgbClr val="FEFFFD"/>
                          </a:solidFill>
                          <a:latin typeface="Adelle Sans Devanagari Light" panose="02000503000000020004" pitchFamily="2" charset="-78"/>
                          <a:cs typeface="Adelle Sans Devanagari Light" panose="02000503000000020004" pitchFamily="2" charset="-78"/>
                        </a:rPr>
                        <a:t>Current emotional support</a:t>
                      </a:r>
                      <a:endParaRPr lang="en-US" sz="1100" b="0" i="0" dirty="0">
                        <a:latin typeface="Adelle Sans Devanagari Light" panose="02000503000000020004" pitchFamily="2" charset="-78"/>
                        <a:cs typeface="Adelle Sans Devanagari Light" panose="02000503000000020004" pitchFamily="2" charset="-78"/>
                      </a:endParaRPr>
                    </a:p>
                  </a:txBody>
                  <a:tcPr marL="0" marR="0" marT="0" marB="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9525" cap="flat" cmpd="sng" algn="ctr">
                      <a:solidFill>
                        <a:srgbClr val="FEFFFD"/>
                      </a:solidFill>
                      <a:prstDash val="solid"/>
                      <a:round/>
                      <a:headEnd type="none" w="med" len="med"/>
                      <a:tailEnd type="none" w="med" len="med"/>
                    </a:lnT>
                    <a:lnB w="9525" cap="flat" cmpd="sng" algn="ctr">
                      <a:solidFill>
                        <a:srgbClr val="FEFFFD"/>
                      </a:solidFill>
                      <a:prstDash val="solid"/>
                      <a:round/>
                      <a:headEnd type="none" w="med" len="med"/>
                      <a:tailEnd type="none" w="med" len="med"/>
                    </a:lnB>
                  </a:tcPr>
                </a:tc>
                <a:extLst>
                  <a:ext uri="{0D108BD9-81ED-4DB2-BD59-A6C34878D82A}">
                    <a16:rowId xmlns:a16="http://schemas.microsoft.com/office/drawing/2014/main" val="10002"/>
                  </a:ext>
                </a:extLst>
              </a:tr>
              <a:tr h="1975456">
                <a:tc>
                  <a:txBody>
                    <a:bodyPr/>
                    <a:lstStyle/>
                    <a:p>
                      <a:pPr algn="l">
                        <a:lnSpc>
                          <a:spcPts val="3359"/>
                        </a:lnSpc>
                        <a:defRPr/>
                      </a:pPr>
                      <a:endParaRPr lang="en-US" sz="1100" dirty="0"/>
                    </a:p>
                    <a:p>
                      <a:pPr>
                        <a:lnSpc>
                          <a:spcPts val="3639"/>
                        </a:lnSpc>
                      </a:pPr>
                      <a:r>
                        <a:rPr lang="en-US" sz="2599" b="0" i="0" dirty="0">
                          <a:solidFill>
                            <a:srgbClr val="FEFFFD"/>
                          </a:solidFill>
                          <a:latin typeface="Adelle Sans Devanagari Light" panose="02000503000000020004" pitchFamily="2" charset="-78"/>
                          <a:cs typeface="Adelle Sans Devanagari Light" panose="02000503000000020004" pitchFamily="2" charset="-78"/>
                        </a:rPr>
                        <a:t>Physical Conditions</a:t>
                      </a:r>
                    </a:p>
                    <a:p>
                      <a:pPr>
                        <a:lnSpc>
                          <a:spcPts val="3639"/>
                        </a:lnSpc>
                      </a:pPr>
                      <a:r>
                        <a:rPr lang="en-US" sz="2599" b="0" i="0" dirty="0">
                          <a:solidFill>
                            <a:srgbClr val="FEFFFD"/>
                          </a:solidFill>
                          <a:latin typeface="Adelle Sans Devanagari Light" panose="02000503000000020004" pitchFamily="2" charset="-78"/>
                          <a:cs typeface="Adelle Sans Devanagari Light" panose="02000503000000020004" pitchFamily="2" charset="-78"/>
                        </a:rPr>
                        <a:t>- Such as lack of sleep, poor nutrition, illness</a:t>
                      </a:r>
                    </a:p>
                    <a:p>
                      <a:pPr>
                        <a:lnSpc>
                          <a:spcPts val="3359"/>
                        </a:lnSpc>
                      </a:pPr>
                      <a:endParaRPr lang="en-US" sz="2599" dirty="0">
                        <a:solidFill>
                          <a:srgbClr val="FEFFFD"/>
                        </a:solidFill>
                        <a:latin typeface="Roboto"/>
                      </a:endParaRPr>
                    </a:p>
                  </a:txBody>
                  <a:tcPr marL="0" marR="0" marT="0" marB="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9525" cap="flat" cmpd="sng" algn="ctr">
                      <a:solidFill>
                        <a:srgbClr val="FEFFFD"/>
                      </a:solidFill>
                      <a:prstDash val="solid"/>
                      <a:round/>
                      <a:headEnd type="none" w="med" len="med"/>
                      <a:tailEnd type="none" w="med" len="med"/>
                    </a:lnT>
                    <a:lnB w="9525" cap="flat" cmpd="sng" algn="ctr">
                      <a:solidFill>
                        <a:srgbClr val="FEFFFD"/>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4" name="TextBox 4"/>
          <p:cNvSpPr txBox="1"/>
          <p:nvPr/>
        </p:nvSpPr>
        <p:spPr>
          <a:xfrm>
            <a:off x="1028700" y="6405988"/>
            <a:ext cx="6896100" cy="923330"/>
          </a:xfrm>
          <a:prstGeom prst="rect">
            <a:avLst/>
          </a:prstGeom>
        </p:spPr>
        <p:txBody>
          <a:bodyPr wrap="square" lIns="0" tIns="0" rIns="0" bIns="0" rtlCol="0" anchor="t">
            <a:spAutoFit/>
          </a:bodyPr>
          <a:lstStyle/>
          <a:p>
            <a:pPr>
              <a:lnSpc>
                <a:spcPts val="3592"/>
              </a:lnSpc>
            </a:pPr>
            <a:r>
              <a:rPr lang="en-US" sz="2566" dirty="0">
                <a:solidFill>
                  <a:srgbClr val="FEFFFD"/>
                </a:solidFill>
                <a:latin typeface="Adelle Sans Devanagari Light" panose="02000503000000020004" pitchFamily="2" charset="-78"/>
                <a:cs typeface="Adelle Sans Devanagari Light" panose="02000503000000020004" pitchFamily="2" charset="-78"/>
              </a:rPr>
              <a:t>For many, these factors are of less significance when compared to the next slide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2" name="TextBox 2"/>
          <p:cNvSpPr txBox="1"/>
          <p:nvPr/>
        </p:nvSpPr>
        <p:spPr>
          <a:xfrm>
            <a:off x="1028700" y="3289367"/>
            <a:ext cx="7022526" cy="3755611"/>
          </a:xfrm>
          <a:prstGeom prst="rect">
            <a:avLst/>
          </a:prstGeom>
        </p:spPr>
        <p:txBody>
          <a:bodyPr lIns="0" tIns="0" rIns="0" bIns="0" rtlCol="0" anchor="t">
            <a:spAutoFit/>
          </a:bodyPr>
          <a:lstStyle/>
          <a:p>
            <a:pPr>
              <a:lnSpc>
                <a:spcPts val="9741"/>
              </a:lnSpc>
            </a:pPr>
            <a:r>
              <a:rPr lang="en-US" sz="9190">
                <a:solidFill>
                  <a:srgbClr val="FEFFFD"/>
                </a:solidFill>
                <a:latin typeface="Roboto Bold"/>
              </a:rPr>
              <a:t>The Major Influence on E.Q.</a:t>
            </a:r>
          </a:p>
        </p:txBody>
      </p:sp>
      <p:graphicFrame>
        <p:nvGraphicFramePr>
          <p:cNvPr id="3" name="Table 3"/>
          <p:cNvGraphicFramePr>
            <a:graphicFrameLocks noGrp="1"/>
          </p:cNvGraphicFramePr>
          <p:nvPr/>
        </p:nvGraphicFramePr>
        <p:xfrm>
          <a:off x="8710874" y="1976919"/>
          <a:ext cx="7975692" cy="6649153"/>
        </p:xfrm>
        <a:graphic>
          <a:graphicData uri="http://schemas.openxmlformats.org/drawingml/2006/table">
            <a:tbl>
              <a:tblPr/>
              <a:tblGrid>
                <a:gridCol w="7975692">
                  <a:extLst>
                    <a:ext uri="{9D8B030D-6E8A-4147-A177-3AD203B41FA5}">
                      <a16:colId xmlns:a16="http://schemas.microsoft.com/office/drawing/2014/main" val="20000"/>
                    </a:ext>
                  </a:extLst>
                </a:gridCol>
              </a:tblGrid>
              <a:tr h="1557899">
                <a:tc>
                  <a:txBody>
                    <a:bodyPr/>
                    <a:lstStyle/>
                    <a:p>
                      <a:pPr algn="l">
                        <a:lnSpc>
                          <a:spcPts val="3639"/>
                        </a:lnSpc>
                        <a:defRPr/>
                      </a:pPr>
                      <a:r>
                        <a:rPr lang="en-US" sz="2599" dirty="0">
                          <a:solidFill>
                            <a:srgbClr val="FEFFFD"/>
                          </a:solidFill>
                          <a:latin typeface="Roboto"/>
                        </a:rPr>
                        <a:t>Our Beliefs</a:t>
                      </a:r>
                      <a:endParaRPr lang="en-US" sz="1100" dirty="0"/>
                    </a:p>
                  </a:txBody>
                  <a:tcPr marL="0" marR="0" marT="0" marB="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0" cap="flat" cmpd="sng" algn="ctr">
                      <a:solidFill>
                        <a:srgbClr val="000000"/>
                      </a:solidFill>
                      <a:prstDash val="solid"/>
                      <a:round/>
                      <a:headEnd type="none" w="med" len="med"/>
                      <a:tailEnd type="none" w="med" len="med"/>
                    </a:lnT>
                    <a:lnB w="9525" cap="flat" cmpd="sng" algn="ctr">
                      <a:solidFill>
                        <a:srgbClr val="FEFFFD"/>
                      </a:solidFill>
                      <a:prstDash val="solid"/>
                      <a:round/>
                      <a:headEnd type="none" w="med" len="med"/>
                      <a:tailEnd type="none" w="med" len="med"/>
                    </a:lnB>
                  </a:tcPr>
                </a:tc>
                <a:extLst>
                  <a:ext uri="{0D108BD9-81ED-4DB2-BD59-A6C34878D82A}">
                    <a16:rowId xmlns:a16="http://schemas.microsoft.com/office/drawing/2014/main" val="10000"/>
                  </a:ext>
                </a:extLst>
              </a:tr>
              <a:tr h="1560039">
                <a:tc>
                  <a:txBody>
                    <a:bodyPr/>
                    <a:lstStyle/>
                    <a:p>
                      <a:pPr algn="l">
                        <a:lnSpc>
                          <a:spcPts val="3639"/>
                        </a:lnSpc>
                        <a:defRPr/>
                      </a:pPr>
                      <a:r>
                        <a:rPr lang="en-US" sz="2599">
                          <a:solidFill>
                            <a:srgbClr val="FEFFFD"/>
                          </a:solidFill>
                          <a:latin typeface="Roboto"/>
                        </a:rPr>
                        <a:t>Our evaluations of events</a:t>
                      </a:r>
                      <a:endParaRPr lang="en-US" sz="1100"/>
                    </a:p>
                  </a:txBody>
                  <a:tcPr marL="0" marR="0" marT="0" marB="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9525" cap="flat" cmpd="sng" algn="ctr">
                      <a:solidFill>
                        <a:srgbClr val="FEFFFD"/>
                      </a:solidFill>
                      <a:prstDash val="solid"/>
                      <a:round/>
                      <a:headEnd type="none" w="med" len="med"/>
                      <a:tailEnd type="none" w="med" len="med"/>
                    </a:lnT>
                    <a:lnB w="9525" cap="flat" cmpd="sng" algn="ctr">
                      <a:solidFill>
                        <a:srgbClr val="FEFFFD"/>
                      </a:solidFill>
                      <a:prstDash val="solid"/>
                      <a:round/>
                      <a:headEnd type="none" w="med" len="med"/>
                      <a:tailEnd type="none" w="med" len="med"/>
                    </a:lnB>
                  </a:tcPr>
                </a:tc>
                <a:extLst>
                  <a:ext uri="{0D108BD9-81ED-4DB2-BD59-A6C34878D82A}">
                    <a16:rowId xmlns:a16="http://schemas.microsoft.com/office/drawing/2014/main" val="10001"/>
                  </a:ext>
                </a:extLst>
              </a:tr>
              <a:tr h="1555759">
                <a:tc>
                  <a:txBody>
                    <a:bodyPr/>
                    <a:lstStyle/>
                    <a:p>
                      <a:pPr algn="l">
                        <a:lnSpc>
                          <a:spcPts val="3639"/>
                        </a:lnSpc>
                        <a:defRPr/>
                      </a:pPr>
                      <a:r>
                        <a:rPr lang="en-US" sz="2599">
                          <a:solidFill>
                            <a:srgbClr val="FEFFFD"/>
                          </a:solidFill>
                          <a:latin typeface="Roboto"/>
                        </a:rPr>
                        <a:t>The way we think about problems</a:t>
                      </a:r>
                      <a:endParaRPr lang="en-US" sz="1100"/>
                    </a:p>
                  </a:txBody>
                  <a:tcPr marL="0" marR="0" marT="0" marB="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9525" cap="flat" cmpd="sng" algn="ctr">
                      <a:solidFill>
                        <a:srgbClr val="FEFFFD"/>
                      </a:solidFill>
                      <a:prstDash val="solid"/>
                      <a:round/>
                      <a:headEnd type="none" w="med" len="med"/>
                      <a:tailEnd type="none" w="med" len="med"/>
                    </a:lnT>
                    <a:lnB w="9525" cap="flat" cmpd="sng" algn="ctr">
                      <a:solidFill>
                        <a:srgbClr val="FEFFFD"/>
                      </a:solidFill>
                      <a:prstDash val="solid"/>
                      <a:round/>
                      <a:headEnd type="none" w="med" len="med"/>
                      <a:tailEnd type="none" w="med" len="med"/>
                    </a:lnB>
                  </a:tcPr>
                </a:tc>
                <a:extLst>
                  <a:ext uri="{0D108BD9-81ED-4DB2-BD59-A6C34878D82A}">
                    <a16:rowId xmlns:a16="http://schemas.microsoft.com/office/drawing/2014/main" val="10002"/>
                  </a:ext>
                </a:extLst>
              </a:tr>
              <a:tr h="1975456">
                <a:tc>
                  <a:txBody>
                    <a:bodyPr/>
                    <a:lstStyle/>
                    <a:p>
                      <a:pPr algn="l">
                        <a:lnSpc>
                          <a:spcPts val="3639"/>
                        </a:lnSpc>
                        <a:defRPr/>
                      </a:pPr>
                      <a:r>
                        <a:rPr lang="en-US" sz="2599" dirty="0">
                          <a:solidFill>
                            <a:srgbClr val="FEFFFD"/>
                          </a:solidFill>
                          <a:latin typeface="Roboto"/>
                        </a:rPr>
                        <a:t>Our silent self-talk.</a:t>
                      </a:r>
                      <a:endParaRPr lang="en-US" sz="1100" dirty="0"/>
                    </a:p>
                  </a:txBody>
                  <a:tcPr marL="0" marR="0" marT="0" marB="0" anchor="ctr">
                    <a:lnL w="0" cap="flat" cmpd="sng" algn="ctr">
                      <a:solidFill>
                        <a:srgbClr val="000000"/>
                      </a:solidFill>
                      <a:prstDash val="solid"/>
                      <a:round/>
                      <a:headEnd type="none" w="med" len="med"/>
                      <a:tailEnd type="none" w="med" len="med"/>
                    </a:lnL>
                    <a:lnR w="0" cap="flat" cmpd="sng" algn="ctr">
                      <a:solidFill>
                        <a:srgbClr val="000000"/>
                      </a:solidFill>
                      <a:prstDash val="solid"/>
                      <a:round/>
                      <a:headEnd type="none" w="med" len="med"/>
                      <a:tailEnd type="none" w="med" len="med"/>
                    </a:lnR>
                    <a:lnT w="9525" cap="flat" cmpd="sng" algn="ctr">
                      <a:solidFill>
                        <a:srgbClr val="FEFFFD"/>
                      </a:solidFill>
                      <a:prstDash val="solid"/>
                      <a:round/>
                      <a:headEnd type="none" w="med" len="med"/>
                      <a:tailEnd type="none" w="med" len="med"/>
                    </a:lnT>
                    <a:lnB w="9525" cap="flat" cmpd="sng" algn="ctr">
                      <a:solidFill>
                        <a:srgbClr val="FEFFFD"/>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4" name="TextBox 4"/>
          <p:cNvSpPr txBox="1"/>
          <p:nvPr/>
        </p:nvSpPr>
        <p:spPr>
          <a:xfrm>
            <a:off x="1028700" y="7195374"/>
            <a:ext cx="7148187" cy="479967"/>
          </a:xfrm>
          <a:prstGeom prst="rect">
            <a:avLst/>
          </a:prstGeom>
        </p:spPr>
        <p:txBody>
          <a:bodyPr lIns="0" tIns="0" rIns="0" bIns="0" rtlCol="0" anchor="t">
            <a:spAutoFit/>
          </a:bodyPr>
          <a:lstStyle/>
          <a:p>
            <a:pPr>
              <a:lnSpc>
                <a:spcPts val="3949"/>
              </a:lnSpc>
            </a:pPr>
            <a:r>
              <a:rPr lang="en-US" sz="2821">
                <a:solidFill>
                  <a:srgbClr val="FEFFFD"/>
                </a:solidFill>
                <a:latin typeface="Barlow Light Bold"/>
              </a:rPr>
              <a:t>Our emotions are largely controlled by </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786" b="7786"/>
          <a:stretch>
            <a:fillRect/>
          </a:stretch>
        </p:blipFill>
        <p:spPr>
          <a:xfrm>
            <a:off x="0" y="0"/>
            <a:ext cx="18288000" cy="10287000"/>
          </a:xfrm>
          <a:prstGeom prst="rect">
            <a:avLst/>
          </a:prstGeom>
        </p:spPr>
      </p:pic>
      <p:sp>
        <p:nvSpPr>
          <p:cNvPr id="3" name="TextBox 3"/>
          <p:cNvSpPr txBox="1"/>
          <p:nvPr/>
        </p:nvSpPr>
        <p:spPr>
          <a:xfrm>
            <a:off x="8188874" y="3362271"/>
            <a:ext cx="8398944" cy="2632131"/>
          </a:xfrm>
          <a:prstGeom prst="rect">
            <a:avLst/>
          </a:prstGeom>
        </p:spPr>
        <p:txBody>
          <a:bodyPr lIns="0" tIns="0" rIns="0" bIns="0" rtlCol="0" anchor="t">
            <a:spAutoFit/>
          </a:bodyPr>
          <a:lstStyle/>
          <a:p>
            <a:pPr>
              <a:lnSpc>
                <a:spcPts val="10070"/>
              </a:lnSpc>
            </a:pPr>
            <a:r>
              <a:rPr lang="en-US" sz="9500" b="1" dirty="0">
                <a:solidFill>
                  <a:srgbClr val="FEFFFD"/>
                </a:solidFill>
                <a:latin typeface="Adelle Sans Devanagari" panose="02000503000000020004" pitchFamily="2" charset="-78"/>
                <a:cs typeface="Adelle Sans Devanagari" panose="02000503000000020004" pitchFamily="2" charset="-78"/>
              </a:rPr>
              <a:t>Thoughts and Feelings</a:t>
            </a:r>
          </a:p>
        </p:txBody>
      </p:sp>
      <p:sp>
        <p:nvSpPr>
          <p:cNvPr id="4" name="TextBox 4"/>
          <p:cNvSpPr txBox="1"/>
          <p:nvPr/>
        </p:nvSpPr>
        <p:spPr>
          <a:xfrm>
            <a:off x="8188874" y="5994402"/>
            <a:ext cx="9260926" cy="2205732"/>
          </a:xfrm>
          <a:prstGeom prst="rect">
            <a:avLst/>
          </a:prstGeom>
        </p:spPr>
        <p:txBody>
          <a:bodyPr wrap="square" lIns="0" tIns="0" rIns="0" bIns="0" rtlCol="0" anchor="t">
            <a:spAutoFit/>
          </a:bodyPr>
          <a:lstStyle/>
          <a:p>
            <a:pPr>
              <a:lnSpc>
                <a:spcPts val="4303"/>
              </a:lnSpc>
            </a:pPr>
            <a:r>
              <a:rPr lang="en-US" sz="3074" dirty="0">
                <a:solidFill>
                  <a:srgbClr val="FEFFFD"/>
                </a:solidFill>
                <a:latin typeface="Adelle Sans Devanagari Light" panose="02000503000000020004" pitchFamily="2" charset="-78"/>
                <a:cs typeface="Adelle Sans Devanagari Light" panose="02000503000000020004" pitchFamily="2" charset="-78"/>
              </a:rPr>
              <a:t>Your feelings result from the messages you give yourself.</a:t>
            </a:r>
          </a:p>
          <a:p>
            <a:pPr>
              <a:lnSpc>
                <a:spcPts val="4303"/>
              </a:lnSpc>
            </a:pPr>
            <a:r>
              <a:rPr lang="en-US" sz="3074" dirty="0">
                <a:solidFill>
                  <a:srgbClr val="FEFFFD"/>
                </a:solidFill>
                <a:latin typeface="Adelle Sans Devanagari Light" panose="02000503000000020004" pitchFamily="2" charset="-78"/>
                <a:cs typeface="Adelle Sans Devanagari Light" panose="02000503000000020004" pitchFamily="2" charset="-78"/>
              </a:rPr>
              <a:t>Your thoughts have much more to do with how you feel, than what is actually happening in your life.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EFF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1852" r="21852"/>
          <a:stretch>
            <a:fillRect/>
          </a:stretch>
        </p:blipFill>
        <p:spPr>
          <a:xfrm>
            <a:off x="0" y="0"/>
            <a:ext cx="4719646" cy="10287000"/>
          </a:xfrm>
          <a:prstGeom prst="rect">
            <a:avLst/>
          </a:prstGeom>
        </p:spPr>
      </p:pic>
      <p:sp>
        <p:nvSpPr>
          <p:cNvPr id="3" name="TextBox 3"/>
          <p:cNvSpPr txBox="1"/>
          <p:nvPr/>
        </p:nvSpPr>
        <p:spPr>
          <a:xfrm>
            <a:off x="6133530" y="2868526"/>
            <a:ext cx="10657704" cy="1409700"/>
          </a:xfrm>
          <a:prstGeom prst="rect">
            <a:avLst/>
          </a:prstGeom>
        </p:spPr>
        <p:txBody>
          <a:bodyPr lIns="0" tIns="0" rIns="0" bIns="0" rtlCol="0" anchor="t">
            <a:spAutoFit/>
          </a:bodyPr>
          <a:lstStyle/>
          <a:p>
            <a:pPr algn="ctr">
              <a:lnSpc>
                <a:spcPts val="11025"/>
              </a:lnSpc>
            </a:pPr>
            <a:r>
              <a:rPr lang="en-US" sz="9188" b="1" dirty="0">
                <a:solidFill>
                  <a:srgbClr val="101010"/>
                </a:solidFill>
                <a:latin typeface="Adelle Sans Devanagari" panose="02000503000000020004" pitchFamily="2" charset="-78"/>
                <a:cs typeface="Adelle Sans Devanagari" panose="02000503000000020004" pitchFamily="2" charset="-78"/>
              </a:rPr>
              <a:t>The A-B-C of CBT</a:t>
            </a:r>
          </a:p>
        </p:txBody>
      </p:sp>
      <p:sp>
        <p:nvSpPr>
          <p:cNvPr id="4" name="TextBox 4"/>
          <p:cNvSpPr txBox="1"/>
          <p:nvPr/>
        </p:nvSpPr>
        <p:spPr>
          <a:xfrm>
            <a:off x="6842866" y="4268701"/>
            <a:ext cx="9239032" cy="485775"/>
          </a:xfrm>
          <a:prstGeom prst="rect">
            <a:avLst/>
          </a:prstGeom>
        </p:spPr>
        <p:txBody>
          <a:bodyPr lIns="0" tIns="0" rIns="0" bIns="0" rtlCol="0" anchor="t">
            <a:spAutoFit/>
          </a:bodyPr>
          <a:lstStyle/>
          <a:p>
            <a:pPr algn="ctr">
              <a:lnSpc>
                <a:spcPts val="3767"/>
              </a:lnSpc>
            </a:pPr>
            <a:r>
              <a:rPr lang="en-US" sz="3139" b="1" dirty="0">
                <a:solidFill>
                  <a:srgbClr val="101010"/>
                </a:solidFill>
                <a:latin typeface="Adelle Sans Devanagari" panose="02000503000000020004" pitchFamily="2" charset="-78"/>
                <a:cs typeface="Adelle Sans Devanagari" panose="02000503000000020004" pitchFamily="2" charset="-78"/>
              </a:rPr>
              <a:t>A—Activating Event, C—Emotional Consequence</a:t>
            </a:r>
          </a:p>
        </p:txBody>
      </p:sp>
      <p:sp>
        <p:nvSpPr>
          <p:cNvPr id="5" name="TextBox 5"/>
          <p:cNvSpPr txBox="1"/>
          <p:nvPr/>
        </p:nvSpPr>
        <p:spPr>
          <a:xfrm>
            <a:off x="5736268" y="5326371"/>
            <a:ext cx="2423595" cy="2636529"/>
          </a:xfrm>
          <a:prstGeom prst="rect">
            <a:avLst/>
          </a:prstGeom>
        </p:spPr>
        <p:txBody>
          <a:bodyPr lIns="0" tIns="0" rIns="0" bIns="0" rtlCol="0" anchor="t">
            <a:spAutoFit/>
          </a:bodyPr>
          <a:lstStyle/>
          <a:p>
            <a:pPr algn="ctr">
              <a:lnSpc>
                <a:spcPts val="20611"/>
              </a:lnSpc>
            </a:pPr>
            <a:r>
              <a:rPr lang="en-US" sz="17176" b="1" dirty="0">
                <a:solidFill>
                  <a:srgbClr val="101010"/>
                </a:solidFill>
                <a:latin typeface="Adelle Sans Devanagari" panose="02000503000000020004" pitchFamily="2" charset="-78"/>
                <a:cs typeface="Adelle Sans Devanagari" panose="02000503000000020004" pitchFamily="2" charset="-78"/>
              </a:rPr>
              <a:t>A</a:t>
            </a:r>
          </a:p>
        </p:txBody>
      </p:sp>
      <p:sp>
        <p:nvSpPr>
          <p:cNvPr id="6" name="TextBox 6"/>
          <p:cNvSpPr txBox="1"/>
          <p:nvPr/>
        </p:nvSpPr>
        <p:spPr>
          <a:xfrm>
            <a:off x="14706600" y="5326371"/>
            <a:ext cx="2423595" cy="2636529"/>
          </a:xfrm>
          <a:prstGeom prst="rect">
            <a:avLst/>
          </a:prstGeom>
        </p:spPr>
        <p:txBody>
          <a:bodyPr lIns="0" tIns="0" rIns="0" bIns="0" rtlCol="0" anchor="t">
            <a:spAutoFit/>
          </a:bodyPr>
          <a:lstStyle/>
          <a:p>
            <a:pPr algn="ctr">
              <a:lnSpc>
                <a:spcPts val="20611"/>
              </a:lnSpc>
            </a:pPr>
            <a:r>
              <a:rPr lang="en-US" sz="17176" b="1" dirty="0">
                <a:solidFill>
                  <a:srgbClr val="101010"/>
                </a:solidFill>
                <a:latin typeface="Adelle Sans Devanagari" panose="02000503000000020004" pitchFamily="2" charset="-78"/>
                <a:cs typeface="Adelle Sans Devanagari" panose="02000503000000020004" pitchFamily="2" charset="-78"/>
              </a:rPr>
              <a:t>C</a:t>
            </a:r>
          </a:p>
        </p:txBody>
      </p:sp>
      <p:sp>
        <p:nvSpPr>
          <p:cNvPr id="7" name="AutoShape 7"/>
          <p:cNvSpPr/>
          <p:nvPr/>
        </p:nvSpPr>
        <p:spPr>
          <a:xfrm>
            <a:off x="8321461" y="6423665"/>
            <a:ext cx="6492240" cy="0"/>
          </a:xfrm>
          <a:prstGeom prst="line">
            <a:avLst/>
          </a:prstGeom>
          <a:ln w="57150" cap="flat">
            <a:solidFill>
              <a:srgbClr val="000000"/>
            </a:solidFill>
            <a:prstDash val="solid"/>
            <a:headEnd type="none" w="sm" len="sm"/>
            <a:tailEnd type="triangle" w="lg" len="med"/>
          </a:ln>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EFF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4586" b="4586"/>
          <a:stretch>
            <a:fillRect/>
          </a:stretch>
        </p:blipFill>
        <p:spPr>
          <a:xfrm>
            <a:off x="10708298" y="-59055"/>
            <a:ext cx="7589227" cy="10346055"/>
          </a:xfrm>
          <a:prstGeom prst="rect">
            <a:avLst/>
          </a:prstGeom>
        </p:spPr>
      </p:pic>
      <p:sp>
        <p:nvSpPr>
          <p:cNvPr id="3" name="TextBox 3"/>
          <p:cNvSpPr txBox="1"/>
          <p:nvPr/>
        </p:nvSpPr>
        <p:spPr>
          <a:xfrm>
            <a:off x="885734" y="3624519"/>
            <a:ext cx="9822564" cy="1288686"/>
          </a:xfrm>
          <a:prstGeom prst="rect">
            <a:avLst/>
          </a:prstGeom>
        </p:spPr>
        <p:txBody>
          <a:bodyPr lIns="0" tIns="0" rIns="0" bIns="0" rtlCol="0" anchor="t">
            <a:spAutoFit/>
          </a:bodyPr>
          <a:lstStyle/>
          <a:p>
            <a:pPr>
              <a:lnSpc>
                <a:spcPts val="9885"/>
              </a:lnSpc>
            </a:pPr>
            <a:r>
              <a:rPr lang="en-US" sz="8747" b="1" dirty="0">
                <a:solidFill>
                  <a:srgbClr val="101010"/>
                </a:solidFill>
                <a:latin typeface="Adelle Sans Devanagari" panose="02000503000000020004" pitchFamily="2" charset="-78"/>
                <a:cs typeface="Adelle Sans Devanagari" panose="02000503000000020004" pitchFamily="2" charset="-78"/>
              </a:rPr>
              <a:t>Crooked Thinking</a:t>
            </a:r>
          </a:p>
        </p:txBody>
      </p:sp>
      <p:sp>
        <p:nvSpPr>
          <p:cNvPr id="4" name="TextBox 4"/>
          <p:cNvSpPr txBox="1"/>
          <p:nvPr/>
        </p:nvSpPr>
        <p:spPr>
          <a:xfrm>
            <a:off x="885734" y="4913205"/>
            <a:ext cx="8867866" cy="2271776"/>
          </a:xfrm>
          <a:prstGeom prst="rect">
            <a:avLst/>
          </a:prstGeom>
        </p:spPr>
        <p:txBody>
          <a:bodyPr wrap="square" lIns="0" tIns="0" rIns="0" bIns="0" rtlCol="0" anchor="t">
            <a:spAutoFit/>
          </a:bodyPr>
          <a:lstStyle/>
          <a:p>
            <a:pPr>
              <a:lnSpc>
                <a:spcPts val="4464"/>
              </a:lnSpc>
            </a:pPr>
            <a:r>
              <a:rPr lang="en-US" sz="2800" dirty="0">
                <a:solidFill>
                  <a:srgbClr val="101010"/>
                </a:solidFill>
                <a:latin typeface="Adelle Sans Devanagari Light" panose="02000503000000020004" pitchFamily="2" charset="-78"/>
                <a:cs typeface="Adelle Sans Devanagari Light" panose="02000503000000020004" pitchFamily="2" charset="-78"/>
              </a:rPr>
              <a:t>• Also called A—C Thinking</a:t>
            </a:r>
          </a:p>
          <a:p>
            <a:pPr>
              <a:lnSpc>
                <a:spcPts val="4464"/>
              </a:lnSpc>
            </a:pPr>
            <a:r>
              <a:rPr lang="en-US" sz="2800" dirty="0">
                <a:solidFill>
                  <a:srgbClr val="101010"/>
                </a:solidFill>
                <a:latin typeface="Adelle Sans Devanagari Light" panose="02000503000000020004" pitchFamily="2" charset="-78"/>
                <a:cs typeface="Adelle Sans Devanagari Light" panose="02000503000000020004" pitchFamily="2" charset="-78"/>
              </a:rPr>
              <a:t>• Believing that we have little or no ability to influence our feelings and that events and situations directly cause our emotions and behavior.</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EFF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1852" r="21852"/>
          <a:stretch>
            <a:fillRect/>
          </a:stretch>
        </p:blipFill>
        <p:spPr>
          <a:xfrm>
            <a:off x="0" y="0"/>
            <a:ext cx="4719646" cy="10287000"/>
          </a:xfrm>
          <a:prstGeom prst="rect">
            <a:avLst/>
          </a:prstGeom>
        </p:spPr>
      </p:pic>
      <p:sp>
        <p:nvSpPr>
          <p:cNvPr id="3" name="TextBox 3"/>
          <p:cNvSpPr txBox="1"/>
          <p:nvPr/>
        </p:nvSpPr>
        <p:spPr>
          <a:xfrm>
            <a:off x="6133530" y="2630401"/>
            <a:ext cx="10657704" cy="1409700"/>
          </a:xfrm>
          <a:prstGeom prst="rect">
            <a:avLst/>
          </a:prstGeom>
        </p:spPr>
        <p:txBody>
          <a:bodyPr lIns="0" tIns="0" rIns="0" bIns="0" rtlCol="0" anchor="t">
            <a:spAutoFit/>
          </a:bodyPr>
          <a:lstStyle/>
          <a:p>
            <a:pPr algn="ctr">
              <a:lnSpc>
                <a:spcPts val="11025"/>
              </a:lnSpc>
            </a:pPr>
            <a:r>
              <a:rPr lang="en-US" sz="9188" b="1" dirty="0">
                <a:solidFill>
                  <a:srgbClr val="101010"/>
                </a:solidFill>
                <a:latin typeface="Adelle Sans Devanagari" panose="02000503000000020004" pitchFamily="2" charset="-78"/>
                <a:cs typeface="Adelle Sans Devanagari" panose="02000503000000020004" pitchFamily="2" charset="-78"/>
              </a:rPr>
              <a:t>The A-B-C of CBT</a:t>
            </a:r>
          </a:p>
        </p:txBody>
      </p:sp>
      <p:sp>
        <p:nvSpPr>
          <p:cNvPr id="4" name="TextBox 4"/>
          <p:cNvSpPr txBox="1"/>
          <p:nvPr/>
        </p:nvSpPr>
        <p:spPr>
          <a:xfrm>
            <a:off x="6842866" y="4030576"/>
            <a:ext cx="9948368" cy="974626"/>
          </a:xfrm>
          <a:prstGeom prst="rect">
            <a:avLst/>
          </a:prstGeom>
        </p:spPr>
        <p:txBody>
          <a:bodyPr wrap="square" lIns="0" tIns="0" rIns="0" bIns="0" rtlCol="0" anchor="t">
            <a:spAutoFit/>
          </a:bodyPr>
          <a:lstStyle/>
          <a:p>
            <a:pPr algn="ctr">
              <a:lnSpc>
                <a:spcPts val="3767"/>
              </a:lnSpc>
            </a:pPr>
            <a:r>
              <a:rPr lang="en-US" sz="3139" b="1" dirty="0">
                <a:solidFill>
                  <a:srgbClr val="101010"/>
                </a:solidFill>
                <a:latin typeface="Adelle Sans Devanagari" panose="02000503000000020004" pitchFamily="2" charset="-78"/>
                <a:cs typeface="Adelle Sans Devanagari" panose="02000503000000020004" pitchFamily="2" charset="-78"/>
              </a:rPr>
              <a:t>A—Activating event, B—Belief, C—Emotional Consequence</a:t>
            </a:r>
          </a:p>
        </p:txBody>
      </p:sp>
      <p:sp>
        <p:nvSpPr>
          <p:cNvPr id="5" name="TextBox 5"/>
          <p:cNvSpPr txBox="1"/>
          <p:nvPr/>
        </p:nvSpPr>
        <p:spPr>
          <a:xfrm>
            <a:off x="5683363" y="5468136"/>
            <a:ext cx="2423595" cy="2636529"/>
          </a:xfrm>
          <a:prstGeom prst="rect">
            <a:avLst/>
          </a:prstGeom>
        </p:spPr>
        <p:txBody>
          <a:bodyPr lIns="0" tIns="0" rIns="0" bIns="0" rtlCol="0" anchor="t">
            <a:spAutoFit/>
          </a:bodyPr>
          <a:lstStyle/>
          <a:p>
            <a:pPr algn="ctr">
              <a:lnSpc>
                <a:spcPts val="20611"/>
              </a:lnSpc>
            </a:pPr>
            <a:r>
              <a:rPr lang="en-US" sz="17176" b="1" dirty="0">
                <a:solidFill>
                  <a:srgbClr val="101010"/>
                </a:solidFill>
                <a:latin typeface="Adelle Sans Devanagari" panose="02000503000000020004" pitchFamily="2" charset="-78"/>
                <a:cs typeface="Adelle Sans Devanagari" panose="02000503000000020004" pitchFamily="2" charset="-78"/>
              </a:rPr>
              <a:t>A</a:t>
            </a:r>
          </a:p>
        </p:txBody>
      </p:sp>
      <p:sp>
        <p:nvSpPr>
          <p:cNvPr id="6" name="TextBox 6"/>
          <p:cNvSpPr txBox="1"/>
          <p:nvPr/>
        </p:nvSpPr>
        <p:spPr>
          <a:xfrm>
            <a:off x="14782800" y="5382411"/>
            <a:ext cx="2423595" cy="2636529"/>
          </a:xfrm>
          <a:prstGeom prst="rect">
            <a:avLst/>
          </a:prstGeom>
        </p:spPr>
        <p:txBody>
          <a:bodyPr lIns="0" tIns="0" rIns="0" bIns="0" rtlCol="0" anchor="t">
            <a:spAutoFit/>
          </a:bodyPr>
          <a:lstStyle/>
          <a:p>
            <a:pPr algn="ctr">
              <a:lnSpc>
                <a:spcPts val="20611"/>
              </a:lnSpc>
            </a:pPr>
            <a:r>
              <a:rPr lang="en-US" sz="17176" b="1" dirty="0">
                <a:solidFill>
                  <a:srgbClr val="101010"/>
                </a:solidFill>
                <a:latin typeface="Adelle Sans Devanagari" panose="02000503000000020004" pitchFamily="2" charset="-78"/>
                <a:cs typeface="Adelle Sans Devanagari" panose="02000503000000020004" pitchFamily="2" charset="-78"/>
              </a:rPr>
              <a:t>C</a:t>
            </a:r>
          </a:p>
        </p:txBody>
      </p:sp>
      <p:sp>
        <p:nvSpPr>
          <p:cNvPr id="7" name="AutoShape 7"/>
          <p:cNvSpPr/>
          <p:nvPr/>
        </p:nvSpPr>
        <p:spPr>
          <a:xfrm>
            <a:off x="8159863" y="6423665"/>
            <a:ext cx="2269458" cy="0"/>
          </a:xfrm>
          <a:prstGeom prst="line">
            <a:avLst/>
          </a:prstGeom>
          <a:ln w="57150" cap="flat">
            <a:solidFill>
              <a:srgbClr val="000000"/>
            </a:solidFill>
            <a:prstDash val="solid"/>
            <a:headEnd type="none" w="sm" len="sm"/>
            <a:tailEnd type="triangle" w="lg" len="med"/>
          </a:ln>
        </p:spPr>
      </p:sp>
      <p:sp>
        <p:nvSpPr>
          <p:cNvPr id="8" name="TextBox 8"/>
          <p:cNvSpPr txBox="1"/>
          <p:nvPr/>
        </p:nvSpPr>
        <p:spPr>
          <a:xfrm>
            <a:off x="10197679" y="5439561"/>
            <a:ext cx="2423595" cy="2636529"/>
          </a:xfrm>
          <a:prstGeom prst="rect">
            <a:avLst/>
          </a:prstGeom>
        </p:spPr>
        <p:txBody>
          <a:bodyPr lIns="0" tIns="0" rIns="0" bIns="0" rtlCol="0" anchor="t">
            <a:spAutoFit/>
          </a:bodyPr>
          <a:lstStyle/>
          <a:p>
            <a:pPr algn="ctr">
              <a:lnSpc>
                <a:spcPts val="20611"/>
              </a:lnSpc>
            </a:pPr>
            <a:r>
              <a:rPr lang="en-US" sz="17176" b="1" dirty="0">
                <a:solidFill>
                  <a:srgbClr val="101010"/>
                </a:solidFill>
                <a:latin typeface="Adelle Sans Devanagari" panose="02000503000000020004" pitchFamily="2" charset="-78"/>
                <a:cs typeface="Adelle Sans Devanagari" panose="02000503000000020004" pitchFamily="2" charset="-78"/>
              </a:rPr>
              <a:t>B</a:t>
            </a:r>
          </a:p>
        </p:txBody>
      </p:sp>
      <p:sp>
        <p:nvSpPr>
          <p:cNvPr id="9" name="AutoShape 9"/>
          <p:cNvSpPr/>
          <p:nvPr/>
        </p:nvSpPr>
        <p:spPr>
          <a:xfrm>
            <a:off x="12674179" y="6366515"/>
            <a:ext cx="2269458" cy="0"/>
          </a:xfrm>
          <a:prstGeom prst="line">
            <a:avLst/>
          </a:prstGeom>
          <a:ln w="57150" cap="flat">
            <a:solidFill>
              <a:srgbClr val="000000"/>
            </a:solidFill>
            <a:prstDash val="solid"/>
            <a:headEnd type="none" w="sm" len="sm"/>
            <a:tailEnd type="triangle" w="lg" len="med"/>
          </a:ln>
        </p:spPr>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EFF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5590" r="15590"/>
          <a:stretch>
            <a:fillRect/>
          </a:stretch>
        </p:blipFill>
        <p:spPr>
          <a:xfrm>
            <a:off x="0" y="0"/>
            <a:ext cx="4719646" cy="10287000"/>
          </a:xfrm>
          <a:prstGeom prst="rect">
            <a:avLst/>
          </a:prstGeom>
        </p:spPr>
      </p:pic>
      <p:sp>
        <p:nvSpPr>
          <p:cNvPr id="3" name="TextBox 3"/>
          <p:cNvSpPr txBox="1"/>
          <p:nvPr/>
        </p:nvSpPr>
        <p:spPr>
          <a:xfrm>
            <a:off x="5343551" y="2703568"/>
            <a:ext cx="12188835" cy="1031488"/>
          </a:xfrm>
          <a:prstGeom prst="rect">
            <a:avLst/>
          </a:prstGeom>
        </p:spPr>
        <p:txBody>
          <a:bodyPr lIns="0" tIns="0" rIns="0" bIns="0" rtlCol="0" anchor="t">
            <a:spAutoFit/>
          </a:bodyPr>
          <a:lstStyle/>
          <a:p>
            <a:pPr>
              <a:lnSpc>
                <a:spcPts val="8060"/>
              </a:lnSpc>
            </a:pPr>
            <a:r>
              <a:rPr lang="en-US" sz="6717" b="1" dirty="0">
                <a:solidFill>
                  <a:srgbClr val="101010"/>
                </a:solidFill>
                <a:latin typeface="Adelle Sans Devanagari" panose="02000503000000020004" pitchFamily="2" charset="-78"/>
                <a:cs typeface="Adelle Sans Devanagari" panose="02000503000000020004" pitchFamily="2" charset="-78"/>
              </a:rPr>
              <a:t>Pacific Judicial Council</a:t>
            </a:r>
          </a:p>
        </p:txBody>
      </p:sp>
      <p:sp>
        <p:nvSpPr>
          <p:cNvPr id="4" name="TextBox 4"/>
          <p:cNvSpPr txBox="1"/>
          <p:nvPr/>
        </p:nvSpPr>
        <p:spPr>
          <a:xfrm>
            <a:off x="5343551" y="3855060"/>
            <a:ext cx="11344249" cy="4893647"/>
          </a:xfrm>
          <a:prstGeom prst="rect">
            <a:avLst/>
          </a:prstGeom>
        </p:spPr>
        <p:txBody>
          <a:bodyPr wrap="square" lIns="0" tIns="0" rIns="0" bIns="0" rtlCol="0" anchor="t">
            <a:spAutoFit/>
          </a:bodyPr>
          <a:lstStyle/>
          <a:p>
            <a:pPr>
              <a:lnSpc>
                <a:spcPts val="4842"/>
              </a:lnSpc>
            </a:pPr>
            <a:r>
              <a:rPr lang="en-US" sz="3200" dirty="0">
                <a:solidFill>
                  <a:srgbClr val="101010"/>
                </a:solidFill>
                <a:latin typeface="Adelle Sans Devanagari Light" panose="02000503000000020004" pitchFamily="2" charset="-78"/>
                <a:cs typeface="Adelle Sans Devanagari Light" panose="02000503000000020004" pitchFamily="2" charset="-78"/>
              </a:rPr>
              <a:t>• Heard of emotional intelligence by those who have been attending the emotional intelligence annual summits at Weimar University</a:t>
            </a:r>
          </a:p>
          <a:p>
            <a:pPr>
              <a:lnSpc>
                <a:spcPts val="4842"/>
              </a:lnSpc>
            </a:pPr>
            <a:r>
              <a:rPr lang="en-US" sz="3200" dirty="0">
                <a:solidFill>
                  <a:srgbClr val="101010"/>
                </a:solidFill>
                <a:latin typeface="Adelle Sans Devanagari Light" panose="02000503000000020004" pitchFamily="2" charset="-78"/>
                <a:cs typeface="Adelle Sans Devanagari Light" panose="02000503000000020004" pitchFamily="2" charset="-78"/>
              </a:rPr>
              <a:t>• Chief Judge Frances Gatewood invitation to speak to educators, legislators, and executive and judicial branches of government</a:t>
            </a:r>
          </a:p>
          <a:p>
            <a:pPr>
              <a:lnSpc>
                <a:spcPts val="4842"/>
              </a:lnSpc>
            </a:pPr>
            <a:r>
              <a:rPr lang="en-US" sz="3200" dirty="0">
                <a:solidFill>
                  <a:srgbClr val="101010"/>
                </a:solidFill>
                <a:latin typeface="Adelle Sans Devanagari Light" panose="02000503000000020004" pitchFamily="2" charset="-78"/>
                <a:cs typeface="Adelle Sans Devanagari Light" panose="02000503000000020004" pitchFamily="2" charset="-78"/>
              </a:rPr>
              <a:t>• 9th circuit headquartered in San Fran asks to develop pilot curriculum</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786" b="7786"/>
          <a:stretch>
            <a:fillRect/>
          </a:stretch>
        </p:blipFill>
        <p:spPr>
          <a:xfrm>
            <a:off x="0" y="0"/>
            <a:ext cx="18288000" cy="10287000"/>
          </a:xfrm>
          <a:prstGeom prst="rect">
            <a:avLst/>
          </a:prstGeom>
        </p:spPr>
      </p:pic>
      <p:sp>
        <p:nvSpPr>
          <p:cNvPr id="3" name="TextBox 3"/>
          <p:cNvSpPr txBox="1"/>
          <p:nvPr/>
        </p:nvSpPr>
        <p:spPr>
          <a:xfrm>
            <a:off x="6944658" y="3349285"/>
            <a:ext cx="10540036" cy="2188741"/>
          </a:xfrm>
          <a:prstGeom prst="rect">
            <a:avLst/>
          </a:prstGeom>
        </p:spPr>
        <p:txBody>
          <a:bodyPr lIns="0" tIns="0" rIns="0" bIns="0" rtlCol="0" anchor="t">
            <a:spAutoFit/>
          </a:bodyPr>
          <a:lstStyle/>
          <a:p>
            <a:pPr>
              <a:lnSpc>
                <a:spcPts val="8366"/>
              </a:lnSpc>
            </a:pPr>
            <a:r>
              <a:rPr lang="en-US" sz="7893" b="1" dirty="0">
                <a:solidFill>
                  <a:srgbClr val="FEFFFD"/>
                </a:solidFill>
                <a:latin typeface="Adelle Sans Devanagari" panose="02000503000000020004" pitchFamily="2" charset="-78"/>
                <a:cs typeface="Adelle Sans Devanagari" panose="02000503000000020004" pitchFamily="2" charset="-78"/>
              </a:rPr>
              <a:t>Since Emotional Intelligence is Learned</a:t>
            </a:r>
          </a:p>
        </p:txBody>
      </p:sp>
      <p:sp>
        <p:nvSpPr>
          <p:cNvPr id="4" name="TextBox 4"/>
          <p:cNvSpPr txBox="1"/>
          <p:nvPr/>
        </p:nvSpPr>
        <p:spPr>
          <a:xfrm>
            <a:off x="6944658" y="5678410"/>
            <a:ext cx="8762146" cy="2205732"/>
          </a:xfrm>
          <a:prstGeom prst="rect">
            <a:avLst/>
          </a:prstGeom>
        </p:spPr>
        <p:txBody>
          <a:bodyPr lIns="0" tIns="0" rIns="0" bIns="0" rtlCol="0" anchor="t">
            <a:spAutoFit/>
          </a:bodyPr>
          <a:lstStyle/>
          <a:p>
            <a:pPr>
              <a:lnSpc>
                <a:spcPts val="4303"/>
              </a:lnSpc>
            </a:pPr>
            <a:r>
              <a:rPr lang="en-US" sz="2800" dirty="0">
                <a:solidFill>
                  <a:srgbClr val="FEFFFD"/>
                </a:solidFill>
                <a:latin typeface="Adelle Sans Devanagari Light" panose="02000503000000020004" pitchFamily="2" charset="-78"/>
                <a:cs typeface="Adelle Sans Devanagari Light" panose="02000503000000020004" pitchFamily="2" charset="-78"/>
              </a:rPr>
              <a:t>•What about teaching it in pre-K through grade 12 as we would math or social studies?</a:t>
            </a:r>
          </a:p>
          <a:p>
            <a:pPr>
              <a:lnSpc>
                <a:spcPts val="4303"/>
              </a:lnSpc>
            </a:pPr>
            <a:r>
              <a:rPr lang="en-US" sz="2800" dirty="0">
                <a:solidFill>
                  <a:srgbClr val="FEFFFD"/>
                </a:solidFill>
                <a:latin typeface="Adelle Sans Devanagari Light" panose="02000503000000020004" pitchFamily="2" charset="-78"/>
                <a:cs typeface="Adelle Sans Devanagari Light" panose="02000503000000020004" pitchFamily="2" charset="-78"/>
              </a:rPr>
              <a:t>•Would best be comprehensive, interesting, interactive, and engaging</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865" b="7865"/>
          <a:stretch>
            <a:fillRect/>
          </a:stretch>
        </p:blipFill>
        <p:spPr>
          <a:xfrm>
            <a:off x="0" y="0"/>
            <a:ext cx="18288000" cy="10287000"/>
          </a:xfrm>
          <a:prstGeom prst="rect">
            <a:avLst/>
          </a:prstGeom>
        </p:spPr>
      </p:pic>
      <p:sp>
        <p:nvSpPr>
          <p:cNvPr id="3" name="TextBox 3"/>
          <p:cNvSpPr txBox="1"/>
          <p:nvPr/>
        </p:nvSpPr>
        <p:spPr>
          <a:xfrm>
            <a:off x="8235082" y="4741947"/>
            <a:ext cx="9379708" cy="1336776"/>
          </a:xfrm>
          <a:prstGeom prst="rect">
            <a:avLst/>
          </a:prstGeom>
        </p:spPr>
        <p:txBody>
          <a:bodyPr lIns="0" tIns="0" rIns="0" bIns="0" rtlCol="0" anchor="t">
            <a:spAutoFit/>
          </a:bodyPr>
          <a:lstStyle/>
          <a:p>
            <a:pPr>
              <a:lnSpc>
                <a:spcPts val="10067"/>
              </a:lnSpc>
            </a:pPr>
            <a:r>
              <a:rPr lang="en-US" sz="9497" b="1" dirty="0">
                <a:solidFill>
                  <a:srgbClr val="FEFFFD"/>
                </a:solidFill>
                <a:latin typeface="Adelle Sans Devanagari" panose="02000503000000020004" pitchFamily="2" charset="-78"/>
                <a:cs typeface="Adelle Sans Devanagari" panose="02000503000000020004" pitchFamily="2" charset="-78"/>
              </a:rPr>
              <a:t>EQ Curriculum</a:t>
            </a:r>
          </a:p>
        </p:txBody>
      </p:sp>
      <p:sp>
        <p:nvSpPr>
          <p:cNvPr id="4" name="TextBox 4"/>
          <p:cNvSpPr txBox="1"/>
          <p:nvPr/>
        </p:nvSpPr>
        <p:spPr>
          <a:xfrm>
            <a:off x="8235082" y="5936276"/>
            <a:ext cx="6366824" cy="686726"/>
          </a:xfrm>
          <a:prstGeom prst="rect">
            <a:avLst/>
          </a:prstGeom>
        </p:spPr>
        <p:txBody>
          <a:bodyPr lIns="0" tIns="0" rIns="0" bIns="0" rtlCol="0" anchor="t">
            <a:spAutoFit/>
          </a:bodyPr>
          <a:lstStyle/>
          <a:p>
            <a:pPr>
              <a:lnSpc>
                <a:spcPts val="5694"/>
              </a:lnSpc>
            </a:pPr>
            <a:r>
              <a:rPr lang="en-US" sz="3600" dirty="0">
                <a:solidFill>
                  <a:srgbClr val="FEFFFD"/>
                </a:solidFill>
                <a:latin typeface="Adelle Sans Devanagari Light" panose="02000503000000020004" pitchFamily="2" charset="-78"/>
                <a:cs typeface="Adelle Sans Devanagari Light" panose="02000503000000020004" pitchFamily="2" charset="-78"/>
              </a:rPr>
              <a:t>Pilot in grades 2, 5, and 9</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EFF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5590" r="15590"/>
          <a:stretch>
            <a:fillRect/>
          </a:stretch>
        </p:blipFill>
        <p:spPr>
          <a:xfrm>
            <a:off x="0" y="0"/>
            <a:ext cx="4719646" cy="10287000"/>
          </a:xfrm>
          <a:prstGeom prst="rect">
            <a:avLst/>
          </a:prstGeom>
        </p:spPr>
      </p:pic>
      <p:sp>
        <p:nvSpPr>
          <p:cNvPr id="3" name="TextBox 3"/>
          <p:cNvSpPr txBox="1"/>
          <p:nvPr/>
        </p:nvSpPr>
        <p:spPr>
          <a:xfrm>
            <a:off x="5343551" y="3545897"/>
            <a:ext cx="6563123" cy="1314878"/>
          </a:xfrm>
          <a:prstGeom prst="rect">
            <a:avLst/>
          </a:prstGeom>
        </p:spPr>
        <p:txBody>
          <a:bodyPr lIns="0" tIns="0" rIns="0" bIns="0" rtlCol="0" anchor="t">
            <a:spAutoFit/>
          </a:bodyPr>
          <a:lstStyle/>
          <a:p>
            <a:pPr>
              <a:lnSpc>
                <a:spcPts val="10296"/>
              </a:lnSpc>
            </a:pPr>
            <a:r>
              <a:rPr lang="en-US" sz="8580" b="1" dirty="0">
                <a:solidFill>
                  <a:srgbClr val="101010"/>
                </a:solidFill>
                <a:latin typeface="Adelle Sans Devanagari" panose="02000503000000020004" pitchFamily="2" charset="-78"/>
                <a:cs typeface="Adelle Sans Devanagari" panose="02000503000000020004" pitchFamily="2" charset="-78"/>
              </a:rPr>
              <a:t>Four Units</a:t>
            </a:r>
          </a:p>
        </p:txBody>
      </p:sp>
      <p:sp>
        <p:nvSpPr>
          <p:cNvPr id="4" name="TextBox 4"/>
          <p:cNvSpPr txBox="1"/>
          <p:nvPr/>
        </p:nvSpPr>
        <p:spPr>
          <a:xfrm>
            <a:off x="5343551" y="4937080"/>
            <a:ext cx="11915749" cy="2462213"/>
          </a:xfrm>
          <a:prstGeom prst="rect">
            <a:avLst/>
          </a:prstGeom>
        </p:spPr>
        <p:txBody>
          <a:bodyPr lIns="0" tIns="0" rIns="0" bIns="0" rtlCol="0" anchor="t">
            <a:spAutoFit/>
          </a:bodyPr>
          <a:lstStyle/>
          <a:p>
            <a:pPr>
              <a:lnSpc>
                <a:spcPts val="4842"/>
              </a:lnSpc>
            </a:pPr>
            <a:r>
              <a:rPr lang="en-US" sz="3459" dirty="0">
                <a:solidFill>
                  <a:srgbClr val="101010"/>
                </a:solidFill>
                <a:latin typeface="Adelle Sans Devanagari Light" panose="02000503000000020004" pitchFamily="2" charset="-78"/>
                <a:cs typeface="Adelle Sans Devanagari Light" panose="02000503000000020004" pitchFamily="2" charset="-78"/>
              </a:rPr>
              <a:t>• Unit 1, Brain Anatomy and Physiology</a:t>
            </a:r>
          </a:p>
          <a:p>
            <a:pPr>
              <a:lnSpc>
                <a:spcPts val="4842"/>
              </a:lnSpc>
            </a:pPr>
            <a:r>
              <a:rPr lang="en-US" sz="3459" dirty="0">
                <a:solidFill>
                  <a:srgbClr val="101010"/>
                </a:solidFill>
                <a:latin typeface="Adelle Sans Devanagari Light" panose="02000503000000020004" pitchFamily="2" charset="-78"/>
                <a:cs typeface="Adelle Sans Devanagari Light" panose="02000503000000020004" pitchFamily="2" charset="-78"/>
              </a:rPr>
              <a:t>• Unit 2, Comprehensive Brain Health</a:t>
            </a:r>
          </a:p>
          <a:p>
            <a:pPr>
              <a:lnSpc>
                <a:spcPts val="4842"/>
              </a:lnSpc>
            </a:pPr>
            <a:r>
              <a:rPr lang="en-US" sz="3459" dirty="0">
                <a:solidFill>
                  <a:srgbClr val="101010"/>
                </a:solidFill>
                <a:latin typeface="Adelle Sans Devanagari Light" panose="02000503000000020004" pitchFamily="2" charset="-78"/>
                <a:cs typeface="Adelle Sans Devanagari Light" panose="02000503000000020004" pitchFamily="2" charset="-78"/>
              </a:rPr>
              <a:t>• Unit 3, Emotional Intelligence</a:t>
            </a:r>
          </a:p>
          <a:p>
            <a:pPr>
              <a:lnSpc>
                <a:spcPts val="4842"/>
              </a:lnSpc>
            </a:pPr>
            <a:r>
              <a:rPr lang="en-US" sz="3459" dirty="0">
                <a:solidFill>
                  <a:srgbClr val="101010"/>
                </a:solidFill>
                <a:latin typeface="Adelle Sans Devanagari Light" panose="02000503000000020004" pitchFamily="2" charset="-78"/>
                <a:cs typeface="Adelle Sans Devanagari Light" panose="02000503000000020004" pitchFamily="2" charset="-78"/>
              </a:rPr>
              <a:t>• Unit 4, Recognizing and correcting “Thinking Errors”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EFF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22511" r="28616"/>
          <a:stretch>
            <a:fillRect/>
          </a:stretch>
        </p:blipFill>
        <p:spPr>
          <a:xfrm>
            <a:off x="10708298" y="-59055"/>
            <a:ext cx="7589227" cy="10346055"/>
          </a:xfrm>
          <a:prstGeom prst="rect">
            <a:avLst/>
          </a:prstGeom>
        </p:spPr>
      </p:pic>
      <p:sp>
        <p:nvSpPr>
          <p:cNvPr id="3" name="TextBox 3"/>
          <p:cNvSpPr txBox="1"/>
          <p:nvPr/>
        </p:nvSpPr>
        <p:spPr>
          <a:xfrm>
            <a:off x="885734" y="3162300"/>
            <a:ext cx="9822564" cy="2883861"/>
          </a:xfrm>
          <a:prstGeom prst="rect">
            <a:avLst/>
          </a:prstGeom>
        </p:spPr>
        <p:txBody>
          <a:bodyPr lIns="0" tIns="0" rIns="0" bIns="0" rtlCol="0" anchor="t">
            <a:spAutoFit/>
          </a:bodyPr>
          <a:lstStyle/>
          <a:p>
            <a:pPr>
              <a:lnSpc>
                <a:spcPts val="7511"/>
              </a:lnSpc>
            </a:pPr>
            <a:r>
              <a:rPr lang="en-US" sz="6647" b="1" dirty="0">
                <a:solidFill>
                  <a:srgbClr val="101010"/>
                </a:solidFill>
                <a:latin typeface="Adelle Sans Devanagari" panose="02000503000000020004" pitchFamily="2" charset="-78"/>
                <a:cs typeface="Adelle Sans Devanagari" panose="02000503000000020004" pitchFamily="2" charset="-78"/>
              </a:rPr>
              <a:t>How Important is it to Prioritize the Health of Your Brain?</a:t>
            </a:r>
          </a:p>
        </p:txBody>
      </p:sp>
      <p:sp>
        <p:nvSpPr>
          <p:cNvPr id="5" name="TextBox 4">
            <a:extLst>
              <a:ext uri="{FF2B5EF4-FFF2-40B4-BE49-F238E27FC236}">
                <a16:creationId xmlns:a16="http://schemas.microsoft.com/office/drawing/2014/main" id="{490E914A-0A5F-4FFB-A65F-ED39AFBF4F0B}"/>
              </a:ext>
            </a:extLst>
          </p:cNvPr>
          <p:cNvSpPr txBox="1"/>
          <p:nvPr/>
        </p:nvSpPr>
        <p:spPr>
          <a:xfrm>
            <a:off x="1066800" y="6743700"/>
            <a:ext cx="7696200" cy="769441"/>
          </a:xfrm>
          <a:prstGeom prst="rect">
            <a:avLst/>
          </a:prstGeom>
          <a:noFill/>
        </p:spPr>
        <p:txBody>
          <a:bodyPr wrap="square" rtlCol="0">
            <a:spAutoFit/>
          </a:bodyPr>
          <a:lstStyle/>
          <a:p>
            <a:r>
              <a:rPr lang="en-US" sz="4400" dirty="0"/>
              <a:t>Up substantially in ten weeks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EFF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5564" r="25564"/>
          <a:stretch>
            <a:fillRect/>
          </a:stretch>
        </p:blipFill>
        <p:spPr>
          <a:xfrm>
            <a:off x="10708298" y="-59055"/>
            <a:ext cx="7589227" cy="10346055"/>
          </a:xfrm>
          <a:prstGeom prst="rect">
            <a:avLst/>
          </a:prstGeom>
        </p:spPr>
      </p:pic>
      <p:sp>
        <p:nvSpPr>
          <p:cNvPr id="3" name="TextBox 3"/>
          <p:cNvSpPr txBox="1"/>
          <p:nvPr/>
        </p:nvSpPr>
        <p:spPr>
          <a:xfrm>
            <a:off x="865985" y="1803402"/>
            <a:ext cx="6954440" cy="1273026"/>
          </a:xfrm>
          <a:prstGeom prst="rect">
            <a:avLst/>
          </a:prstGeom>
        </p:spPr>
        <p:txBody>
          <a:bodyPr lIns="0" tIns="0" rIns="0" bIns="0" rtlCol="0" anchor="t">
            <a:spAutoFit/>
          </a:bodyPr>
          <a:lstStyle/>
          <a:p>
            <a:pPr>
              <a:lnSpc>
                <a:spcPts val="9820"/>
              </a:lnSpc>
            </a:pPr>
            <a:r>
              <a:rPr lang="en-US" sz="8690" b="1" dirty="0">
                <a:solidFill>
                  <a:srgbClr val="101010"/>
                </a:solidFill>
                <a:latin typeface="Adelle Sans Devanagari" panose="02000503000000020004" pitchFamily="2" charset="-78"/>
                <a:cs typeface="Adelle Sans Devanagari" panose="02000503000000020004" pitchFamily="2" charset="-78"/>
              </a:rPr>
              <a:t>Students</a:t>
            </a:r>
          </a:p>
        </p:txBody>
      </p:sp>
      <p:sp>
        <p:nvSpPr>
          <p:cNvPr id="4" name="TextBox 4"/>
          <p:cNvSpPr txBox="1"/>
          <p:nvPr/>
        </p:nvSpPr>
        <p:spPr>
          <a:xfrm>
            <a:off x="865985" y="3107466"/>
            <a:ext cx="8740253" cy="5847755"/>
          </a:xfrm>
          <a:prstGeom prst="rect">
            <a:avLst/>
          </a:prstGeom>
        </p:spPr>
        <p:txBody>
          <a:bodyPr lIns="0" tIns="0" rIns="0" bIns="0" rtlCol="0" anchor="t">
            <a:spAutoFit/>
          </a:bodyPr>
          <a:lstStyle/>
          <a:p>
            <a:pPr>
              <a:lnSpc>
                <a:spcPct val="150000"/>
              </a:lnSpc>
            </a:pPr>
            <a:r>
              <a:rPr lang="en-US" sz="3200" dirty="0">
                <a:solidFill>
                  <a:srgbClr val="101010"/>
                </a:solidFill>
                <a:latin typeface="Adelle Sans Devanagari Light" panose="02000503000000020004" pitchFamily="2" charset="-78"/>
                <a:cs typeface="Adelle Sans Devanagari Light" panose="02000503000000020004" pitchFamily="2" charset="-78"/>
              </a:rPr>
              <a:t>• Like the applications and crafts</a:t>
            </a:r>
          </a:p>
          <a:p>
            <a:pPr>
              <a:lnSpc>
                <a:spcPct val="150000"/>
              </a:lnSpc>
            </a:pPr>
            <a:r>
              <a:rPr lang="en-US" sz="3200" dirty="0">
                <a:solidFill>
                  <a:srgbClr val="101010"/>
                </a:solidFill>
                <a:latin typeface="Adelle Sans Devanagari Light" panose="02000503000000020004" pitchFamily="2" charset="-78"/>
                <a:cs typeface="Adelle Sans Devanagari Light" panose="02000503000000020004" pitchFamily="2" charset="-78"/>
              </a:rPr>
              <a:t>• Enjoyed the gratitude exercises</a:t>
            </a:r>
          </a:p>
          <a:p>
            <a:pPr>
              <a:lnSpc>
                <a:spcPct val="150000"/>
              </a:lnSpc>
            </a:pPr>
            <a:r>
              <a:rPr lang="en-US" sz="3200" dirty="0">
                <a:solidFill>
                  <a:srgbClr val="101010"/>
                </a:solidFill>
                <a:latin typeface="Adelle Sans Devanagari Light" panose="02000503000000020004" pitchFamily="2" charset="-78"/>
                <a:cs typeface="Adelle Sans Devanagari Light" panose="02000503000000020004" pitchFamily="2" charset="-78"/>
              </a:rPr>
              <a:t>• Started to like healthy music</a:t>
            </a:r>
          </a:p>
          <a:p>
            <a:pPr>
              <a:lnSpc>
                <a:spcPct val="150000"/>
              </a:lnSpc>
            </a:pPr>
            <a:r>
              <a:rPr lang="en-US" sz="3200" dirty="0">
                <a:solidFill>
                  <a:srgbClr val="101010"/>
                </a:solidFill>
                <a:latin typeface="Adelle Sans Devanagari Light" panose="02000503000000020004" pitchFamily="2" charset="-78"/>
                <a:cs typeface="Adelle Sans Devanagari Light" panose="02000503000000020004" pitchFamily="2" charset="-78"/>
              </a:rPr>
              <a:t>• Physically exercising more</a:t>
            </a:r>
          </a:p>
          <a:p>
            <a:pPr>
              <a:lnSpc>
                <a:spcPct val="150000"/>
              </a:lnSpc>
            </a:pPr>
            <a:r>
              <a:rPr lang="en-US" sz="3200" dirty="0">
                <a:solidFill>
                  <a:srgbClr val="101010"/>
                </a:solidFill>
                <a:latin typeface="Adelle Sans Devanagari Light" panose="02000503000000020004" pitchFamily="2" charset="-78"/>
                <a:cs typeface="Adelle Sans Devanagari Light" panose="02000503000000020004" pitchFamily="2" charset="-78"/>
              </a:rPr>
              <a:t>• Eating healthier</a:t>
            </a:r>
          </a:p>
          <a:p>
            <a:pPr>
              <a:lnSpc>
                <a:spcPct val="150000"/>
              </a:lnSpc>
            </a:pPr>
            <a:r>
              <a:rPr lang="en-US" sz="3200" dirty="0">
                <a:solidFill>
                  <a:srgbClr val="101010"/>
                </a:solidFill>
                <a:latin typeface="Adelle Sans Devanagari Light" panose="02000503000000020004" pitchFamily="2" charset="-78"/>
                <a:cs typeface="Adelle Sans Devanagari Light" panose="02000503000000020004" pitchFamily="2" charset="-78"/>
              </a:rPr>
              <a:t>• Enjoy analyzing their thoughts for distortions</a:t>
            </a:r>
          </a:p>
          <a:p>
            <a:pPr>
              <a:lnSpc>
                <a:spcPct val="150000"/>
              </a:lnSpc>
            </a:pPr>
            <a:r>
              <a:rPr lang="en-US" sz="3200" dirty="0">
                <a:solidFill>
                  <a:srgbClr val="101010"/>
                </a:solidFill>
                <a:latin typeface="Adelle Sans Devanagari Light" panose="02000503000000020004" pitchFamily="2" charset="-78"/>
                <a:cs typeface="Adelle Sans Devanagari Light" panose="02000503000000020004" pitchFamily="2" charset="-78"/>
              </a:rPr>
              <a:t>• Able to manage their emotions, less anger, better behaviors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EFFFD"/>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15590" r="15590"/>
          <a:stretch>
            <a:fillRect/>
          </a:stretch>
        </p:blipFill>
        <p:spPr>
          <a:xfrm>
            <a:off x="0" y="0"/>
            <a:ext cx="4719646" cy="10287000"/>
          </a:xfrm>
          <a:prstGeom prst="rect">
            <a:avLst/>
          </a:prstGeom>
        </p:spPr>
      </p:pic>
      <p:sp>
        <p:nvSpPr>
          <p:cNvPr id="3" name="TextBox 3"/>
          <p:cNvSpPr txBox="1"/>
          <p:nvPr/>
        </p:nvSpPr>
        <p:spPr>
          <a:xfrm>
            <a:off x="5343551" y="2807830"/>
            <a:ext cx="10344620" cy="2205732"/>
          </a:xfrm>
          <a:prstGeom prst="rect">
            <a:avLst/>
          </a:prstGeom>
        </p:spPr>
        <p:txBody>
          <a:bodyPr lIns="0" tIns="0" rIns="0" bIns="0" rtlCol="0" anchor="t">
            <a:spAutoFit/>
          </a:bodyPr>
          <a:lstStyle/>
          <a:p>
            <a:pPr>
              <a:lnSpc>
                <a:spcPts val="8594"/>
              </a:lnSpc>
            </a:pPr>
            <a:r>
              <a:rPr lang="en-US" sz="7161" b="1" dirty="0">
                <a:solidFill>
                  <a:srgbClr val="101010"/>
                </a:solidFill>
                <a:latin typeface="Adelle Sans Devanagari" panose="02000503000000020004" pitchFamily="2" charset="-78"/>
                <a:cs typeface="Adelle Sans Devanagari" panose="02000503000000020004" pitchFamily="2" charset="-78"/>
              </a:rPr>
              <a:t>These changes took place in just 10 weeks</a:t>
            </a:r>
          </a:p>
        </p:txBody>
      </p:sp>
      <p:sp>
        <p:nvSpPr>
          <p:cNvPr id="4" name="TextBox 4"/>
          <p:cNvSpPr txBox="1"/>
          <p:nvPr/>
        </p:nvSpPr>
        <p:spPr>
          <a:xfrm>
            <a:off x="5343551" y="5049452"/>
            <a:ext cx="11915749" cy="3046988"/>
          </a:xfrm>
          <a:prstGeom prst="rect">
            <a:avLst/>
          </a:prstGeom>
        </p:spPr>
        <p:txBody>
          <a:bodyPr lIns="0" tIns="0" rIns="0" bIns="0" rtlCol="0" anchor="t">
            <a:spAutoFit/>
          </a:bodyPr>
          <a:lstStyle/>
          <a:p>
            <a:pPr>
              <a:lnSpc>
                <a:spcPts val="4842"/>
              </a:lnSpc>
            </a:pPr>
            <a:r>
              <a:rPr lang="en-US" sz="3200" dirty="0">
                <a:solidFill>
                  <a:srgbClr val="101010"/>
                </a:solidFill>
                <a:latin typeface="Adelle Sans Devanagari Light" panose="02000503000000020004" pitchFamily="2" charset="-78"/>
                <a:cs typeface="Adelle Sans Devanagari Light" panose="02000503000000020004" pitchFamily="2" charset="-78"/>
              </a:rPr>
              <a:t>• One quarter</a:t>
            </a:r>
          </a:p>
          <a:p>
            <a:pPr>
              <a:lnSpc>
                <a:spcPts val="4842"/>
              </a:lnSpc>
            </a:pPr>
            <a:r>
              <a:rPr lang="en-US" sz="3200" dirty="0">
                <a:solidFill>
                  <a:srgbClr val="101010"/>
                </a:solidFill>
                <a:latin typeface="Adelle Sans Devanagari Light" panose="02000503000000020004" pitchFamily="2" charset="-78"/>
                <a:cs typeface="Adelle Sans Devanagari Light" panose="02000503000000020004" pitchFamily="2" charset="-78"/>
              </a:rPr>
              <a:t>• Can you develop a pre-K to grade 12 curriculum for every year?</a:t>
            </a:r>
          </a:p>
          <a:p>
            <a:pPr>
              <a:lnSpc>
                <a:spcPts val="4842"/>
              </a:lnSpc>
            </a:pPr>
            <a:r>
              <a:rPr lang="en-US" sz="3200" dirty="0">
                <a:solidFill>
                  <a:srgbClr val="101010"/>
                </a:solidFill>
                <a:latin typeface="Adelle Sans Devanagari Light" panose="02000503000000020004" pitchFamily="2" charset="-78"/>
                <a:cs typeface="Adelle Sans Devanagari Light" panose="02000503000000020004" pitchFamily="2" charset="-78"/>
              </a:rPr>
              <a:t>• Hope to have it ready for August</a:t>
            </a:r>
          </a:p>
          <a:p>
            <a:pPr>
              <a:lnSpc>
                <a:spcPts val="4842"/>
              </a:lnSpc>
            </a:pPr>
            <a:r>
              <a:rPr lang="en-US" sz="3200" dirty="0">
                <a:solidFill>
                  <a:srgbClr val="101010"/>
                </a:solidFill>
                <a:latin typeface="Adelle Sans Devanagari Light" panose="02000503000000020004" pitchFamily="2" charset="-78"/>
                <a:cs typeface="Adelle Sans Devanagari Light" panose="02000503000000020004" pitchFamily="2" charset="-78"/>
              </a:rPr>
              <a:t>• Public schools in 10 Pacific Islands mandating the teaching of NEWSTAR and truthful, helpful thoughts</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15590" r="15590"/>
          <a:stretch>
            <a:fillRect/>
          </a:stretch>
        </p:blipFill>
        <p:spPr>
          <a:xfrm>
            <a:off x="0" y="0"/>
            <a:ext cx="4719646" cy="10287000"/>
          </a:xfrm>
          <a:prstGeom prst="rect">
            <a:avLst/>
          </a:prstGeom>
        </p:spPr>
      </p:pic>
      <p:sp>
        <p:nvSpPr>
          <p:cNvPr id="6" name="TextBox 5">
            <a:extLst>
              <a:ext uri="{FF2B5EF4-FFF2-40B4-BE49-F238E27FC236}">
                <a16:creationId xmlns:a16="http://schemas.microsoft.com/office/drawing/2014/main" id="{6BDB8C4E-7DD2-E656-A6B9-9DB317D9352B}"/>
              </a:ext>
            </a:extLst>
          </p:cNvPr>
          <p:cNvSpPr txBox="1"/>
          <p:nvPr/>
        </p:nvSpPr>
        <p:spPr>
          <a:xfrm>
            <a:off x="6172200" y="1280904"/>
            <a:ext cx="9144000" cy="7725192"/>
          </a:xfrm>
          <a:prstGeom prst="rect">
            <a:avLst/>
          </a:prstGeom>
          <a:noFill/>
        </p:spPr>
        <p:txBody>
          <a:bodyPr wrap="square">
            <a:spAutoFit/>
          </a:bodyPr>
          <a:lstStyle/>
          <a:p>
            <a:r>
              <a:rPr lang="en-US" sz="2800" dirty="0" err="1">
                <a:solidFill>
                  <a:srgbClr val="222222"/>
                </a:solidFill>
                <a:effectLst/>
                <a:latin typeface="Times New Roman" panose="02020603050405020304" pitchFamily="18" charset="0"/>
                <a:ea typeface="Times New Roman" panose="02020603050405020304" pitchFamily="18" charset="0"/>
              </a:rPr>
              <a:t>Nedley</a:t>
            </a:r>
            <a:r>
              <a:rPr lang="en-US" sz="2800" dirty="0">
                <a:solidFill>
                  <a:srgbClr val="222222"/>
                </a:solidFill>
                <a:effectLst/>
                <a:latin typeface="Times New Roman" panose="02020603050405020304" pitchFamily="18" charset="0"/>
                <a:ea typeface="Times New Roman" panose="02020603050405020304" pitchFamily="18" charset="0"/>
              </a:rPr>
              <a:t>, N., &amp; Ramirez, F. E. (November, 2016). “</a:t>
            </a:r>
            <a:r>
              <a:rPr lang="en-US" sz="2800" dirty="0" err="1">
                <a:solidFill>
                  <a:srgbClr val="222222"/>
                </a:solidFill>
                <a:effectLst/>
                <a:latin typeface="Times New Roman" panose="02020603050405020304" pitchFamily="18" charset="0"/>
                <a:ea typeface="Times New Roman" panose="02020603050405020304" pitchFamily="18" charset="0"/>
              </a:rPr>
              <a:t>Nedley</a:t>
            </a:r>
            <a:r>
              <a:rPr lang="en-US" sz="2800" dirty="0">
                <a:solidFill>
                  <a:srgbClr val="222222"/>
                </a:solidFill>
                <a:effectLst/>
                <a:latin typeface="Times New Roman" panose="02020603050405020304" pitchFamily="18" charset="0"/>
                <a:ea typeface="Times New Roman" panose="02020603050405020304" pitchFamily="18" charset="0"/>
              </a:rPr>
              <a:t> Depression Hit Hypothesis Identifying Depression and Its Causes.” </a:t>
            </a:r>
            <a:r>
              <a:rPr lang="en-US" sz="2800" i="1" dirty="0">
                <a:solidFill>
                  <a:srgbClr val="222222"/>
                </a:solidFill>
                <a:effectLst/>
                <a:latin typeface="Times New Roman" panose="02020603050405020304" pitchFamily="18" charset="0"/>
                <a:ea typeface="Times New Roman" panose="02020603050405020304" pitchFamily="18" charset="0"/>
              </a:rPr>
              <a:t>American Journal of Lifestyle Medicine</a:t>
            </a:r>
            <a:r>
              <a:rPr lang="en-US" sz="2800" dirty="0">
                <a:solidFill>
                  <a:srgbClr val="222222"/>
                </a:solidFill>
                <a:effectLst/>
                <a:latin typeface="Times New Roman" panose="02020603050405020304" pitchFamily="18" charset="0"/>
                <a:ea typeface="Times New Roman" panose="02020603050405020304" pitchFamily="18" charset="0"/>
              </a:rPr>
              <a:t>, 1559827614550779.</a:t>
            </a:r>
            <a:endParaRPr lang="en-US" sz="2800" dirty="0">
              <a:effectLst/>
              <a:latin typeface="Times New Roman" panose="02020603050405020304" pitchFamily="18" charset="0"/>
              <a:ea typeface="Times New Roman" panose="02020603050405020304" pitchFamily="18" charset="0"/>
            </a:endParaRPr>
          </a:p>
          <a:p>
            <a:r>
              <a:rPr lang="en-US" sz="3200" b="0" i="0" u="none" strike="noStrike" dirty="0">
                <a:solidFill>
                  <a:srgbClr val="000000"/>
                </a:solidFill>
                <a:effectLst/>
                <a:latin typeface="Calibri" panose="020F0502020204030204" pitchFamily="34" charset="0"/>
              </a:rPr>
              <a:t>Data and Statistics on Children’s Mental Health CDC 2022 </a:t>
            </a:r>
            <a:r>
              <a:rPr lang="en-US" sz="3200" b="0" i="0" u="none" strike="noStrike" dirty="0" err="1">
                <a:solidFill>
                  <a:srgbClr val="000000"/>
                </a:solidFill>
                <a:effectLst/>
                <a:latin typeface="Calibri" panose="020F0502020204030204" pitchFamily="34" charset="0"/>
              </a:rPr>
              <a:t>Bitsko</a:t>
            </a:r>
            <a:r>
              <a:rPr lang="en-US" sz="3200" b="0" i="0" u="none" strike="noStrike" dirty="0">
                <a:solidFill>
                  <a:srgbClr val="000000"/>
                </a:solidFill>
                <a:effectLst/>
                <a:latin typeface="Calibri" panose="020F0502020204030204" pitchFamily="34" charset="0"/>
              </a:rPr>
              <a:t> RH, Claussen AH, </a:t>
            </a:r>
            <a:r>
              <a:rPr lang="en-US" sz="3200" b="0" i="0" u="none" strike="noStrike" dirty="0" err="1">
                <a:solidFill>
                  <a:srgbClr val="000000"/>
                </a:solidFill>
                <a:effectLst/>
                <a:latin typeface="Calibri" panose="020F0502020204030204" pitchFamily="34" charset="0"/>
              </a:rPr>
              <a:t>Lichtstein</a:t>
            </a:r>
            <a:r>
              <a:rPr lang="en-US" sz="3200" b="0" i="0" u="none" strike="noStrike" dirty="0">
                <a:solidFill>
                  <a:srgbClr val="000000"/>
                </a:solidFill>
                <a:effectLst/>
                <a:latin typeface="Calibri" panose="020F0502020204030204" pitchFamily="34" charset="0"/>
              </a:rPr>
              <a:t> J, Black LJ, Everett Jones S, Danielson MD, Hoenig JM, Davis Jack SP, Brody DJ, </a:t>
            </a:r>
            <a:r>
              <a:rPr lang="en-US" sz="3200" b="0" i="0" u="none" strike="noStrike" dirty="0" err="1">
                <a:solidFill>
                  <a:srgbClr val="000000"/>
                </a:solidFill>
                <a:effectLst/>
                <a:latin typeface="Calibri" panose="020F0502020204030204" pitchFamily="34" charset="0"/>
              </a:rPr>
              <a:t>Gyawali</a:t>
            </a:r>
            <a:r>
              <a:rPr lang="en-US" sz="3200" b="0" i="0" u="none" strike="noStrike" dirty="0">
                <a:solidFill>
                  <a:srgbClr val="000000"/>
                </a:solidFill>
                <a:effectLst/>
                <a:latin typeface="Calibri" panose="020F0502020204030204" pitchFamily="34" charset="0"/>
              </a:rPr>
              <a:t> S, </a:t>
            </a:r>
            <a:r>
              <a:rPr lang="en-US" sz="3200" b="0" i="0" u="none" strike="noStrike" dirty="0" err="1">
                <a:solidFill>
                  <a:srgbClr val="000000"/>
                </a:solidFill>
                <a:effectLst/>
                <a:latin typeface="Calibri" panose="020F0502020204030204" pitchFamily="34" charset="0"/>
              </a:rPr>
              <a:t>Maenner</a:t>
            </a:r>
            <a:r>
              <a:rPr lang="en-US" sz="3200" b="0" i="0" u="none" strike="noStrike" dirty="0">
                <a:solidFill>
                  <a:srgbClr val="000000"/>
                </a:solidFill>
                <a:effectLst/>
                <a:latin typeface="Calibri" panose="020F0502020204030204" pitchFamily="34" charset="0"/>
              </a:rPr>
              <a:t> MM, Warner M, Holland KM, </a:t>
            </a:r>
            <a:r>
              <a:rPr lang="en-US" sz="3200" b="0" i="0" u="none" strike="noStrike" dirty="0" err="1">
                <a:solidFill>
                  <a:srgbClr val="000000"/>
                </a:solidFill>
                <a:effectLst/>
                <a:latin typeface="Calibri" panose="020F0502020204030204" pitchFamily="34" charset="0"/>
              </a:rPr>
              <a:t>Perou</a:t>
            </a:r>
            <a:r>
              <a:rPr lang="en-US" sz="3200" b="0" i="0" u="none" strike="noStrike" dirty="0">
                <a:solidFill>
                  <a:srgbClr val="000000"/>
                </a:solidFill>
                <a:effectLst/>
                <a:latin typeface="Calibri" panose="020F0502020204030204" pitchFamily="34" charset="0"/>
              </a:rPr>
              <a:t> R, Crosby AE, Blumberg SJ, </a:t>
            </a:r>
            <a:r>
              <a:rPr lang="en-US" sz="3200" b="0" i="0" u="none" strike="noStrike" dirty="0" err="1">
                <a:solidFill>
                  <a:srgbClr val="000000"/>
                </a:solidFill>
                <a:effectLst/>
                <a:latin typeface="Calibri" panose="020F0502020204030204" pitchFamily="34" charset="0"/>
              </a:rPr>
              <a:t>Avenevoli</a:t>
            </a:r>
            <a:r>
              <a:rPr lang="en-US" sz="3200" b="0" i="0" u="none" strike="noStrike" dirty="0">
                <a:solidFill>
                  <a:srgbClr val="000000"/>
                </a:solidFill>
                <a:effectLst/>
                <a:latin typeface="Calibri" panose="020F0502020204030204" pitchFamily="34" charset="0"/>
              </a:rPr>
              <a:t> S, Kaminski JW, </a:t>
            </a:r>
            <a:r>
              <a:rPr lang="en-US" sz="3200" b="0" i="0" u="none" strike="noStrike" dirty="0" err="1">
                <a:solidFill>
                  <a:srgbClr val="000000"/>
                </a:solidFill>
                <a:effectLst/>
                <a:latin typeface="Calibri" panose="020F0502020204030204" pitchFamily="34" charset="0"/>
              </a:rPr>
              <a:t>Ghandour</a:t>
            </a:r>
            <a:r>
              <a:rPr lang="en-US" sz="3200" b="0" i="0" u="none" strike="noStrike" dirty="0">
                <a:solidFill>
                  <a:srgbClr val="000000"/>
                </a:solidFill>
                <a:effectLst/>
                <a:latin typeface="Calibri" panose="020F0502020204030204" pitchFamily="34" charset="0"/>
              </a:rPr>
              <a:t> RM. Surveillance of Children’s Mental Health – United States, 2013 – 2019 MMWR, , 2022 / 71(Suppl-2);1–42 2) Lamb ME. The history of research on father involvement: An overview. Marriage and Family Review. 2000;29:23–42. 3)Pauline Emmett Journal of Epidemiology and Community Health 2011"</a:t>
            </a:r>
            <a:endParaRPr lang="en-US" sz="3200" dirty="0"/>
          </a:p>
        </p:txBody>
      </p:sp>
    </p:spTree>
    <p:extLst>
      <p:ext uri="{BB962C8B-B14F-4D97-AF65-F5344CB8AC3E}">
        <p14:creationId xmlns:p14="http://schemas.microsoft.com/office/powerpoint/2010/main" val="18454604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90012</TotalTime>
  <Words>2582</Words>
  <Application>Microsoft Macintosh PowerPoint</Application>
  <PresentationFormat>Custom</PresentationFormat>
  <Paragraphs>267</Paragraphs>
  <Slides>47</Slides>
  <Notes>6</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47</vt:i4>
      </vt:variant>
    </vt:vector>
  </HeadingPairs>
  <TitlesOfParts>
    <vt:vector size="60" baseType="lpstr">
      <vt:lpstr>Adelle Sans Devanagari Thin</vt:lpstr>
      <vt:lpstr>Barlow Light Bold</vt:lpstr>
      <vt:lpstr>Adobe Caslon Pro</vt:lpstr>
      <vt:lpstr>Roboto</vt:lpstr>
      <vt:lpstr>Calibri</vt:lpstr>
      <vt:lpstr>Times New Roman</vt:lpstr>
      <vt:lpstr>Adelle Sans Devanagari</vt:lpstr>
      <vt:lpstr>Big Caslon Medium</vt:lpstr>
      <vt:lpstr>Arial</vt:lpstr>
      <vt:lpstr>Boing Light</vt:lpstr>
      <vt:lpstr>Adelle Sans Devanagari Light</vt:lpstr>
      <vt:lpstr>Roboto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the Emotional Health of Children and Adolescents</dc:title>
  <cp:lastModifiedBy>Neil Nedley</cp:lastModifiedBy>
  <cp:revision>20</cp:revision>
  <dcterms:created xsi:type="dcterms:W3CDTF">2006-08-16T00:00:00Z</dcterms:created>
  <dcterms:modified xsi:type="dcterms:W3CDTF">2023-11-29T04:06:25Z</dcterms:modified>
  <dc:identifier>DAFbLfNsyDU</dc:identifier>
</cp:coreProperties>
</file>